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diagrams/layout3.xml" ContentType="application/vnd.openxmlformats-officedocument.drawingml.diagramLayou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diagrams/layout2.xml" ContentType="application/vnd.openxmlformats-officedocument.drawingml.diagramLayout+xml"/>
  <Override PartName="/ppt/notesSlides/notesSlide6.xml" ContentType="application/vnd.openxmlformats-officedocument.presentationml.notesSlide+xml"/>
  <Override PartName="/ppt/diagrams/data3.xml" ContentType="application/vnd.openxmlformats-officedocument.drawingml.diagramData+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256" r:id="rId2"/>
    <p:sldId id="281" r:id="rId3"/>
    <p:sldId id="286" r:id="rId4"/>
    <p:sldId id="306" r:id="rId5"/>
    <p:sldId id="287" r:id="rId6"/>
    <p:sldId id="288" r:id="rId7"/>
    <p:sldId id="293" r:id="rId8"/>
    <p:sldId id="296" r:id="rId9"/>
    <p:sldId id="290" r:id="rId10"/>
    <p:sldId id="289" r:id="rId11"/>
    <p:sldId id="291" r:id="rId12"/>
    <p:sldId id="292" r:id="rId13"/>
    <p:sldId id="294" r:id="rId14"/>
    <p:sldId id="283" r:id="rId15"/>
    <p:sldId id="282" r:id="rId16"/>
    <p:sldId id="297" r:id="rId17"/>
    <p:sldId id="259" r:id="rId18"/>
    <p:sldId id="260" r:id="rId19"/>
    <p:sldId id="261" r:id="rId20"/>
    <p:sldId id="262" r:id="rId21"/>
    <p:sldId id="263" r:id="rId22"/>
    <p:sldId id="264" r:id="rId23"/>
    <p:sldId id="268" r:id="rId24"/>
    <p:sldId id="271" r:id="rId25"/>
    <p:sldId id="272" r:id="rId26"/>
    <p:sldId id="273" r:id="rId27"/>
    <p:sldId id="274" r:id="rId28"/>
    <p:sldId id="275" r:id="rId29"/>
    <p:sldId id="277" r:id="rId30"/>
    <p:sldId id="278" r:id="rId31"/>
    <p:sldId id="279" r:id="rId32"/>
    <p:sldId id="301" r:id="rId33"/>
    <p:sldId id="295" r:id="rId34"/>
    <p:sldId id="302" r:id="rId35"/>
    <p:sldId id="298" r:id="rId36"/>
    <p:sldId id="304" r:id="rId37"/>
    <p:sldId id="305" r:id="rId38"/>
    <p:sldId id="257" r:id="rId39"/>
  </p:sldIdLst>
  <p:sldSz cx="9144000" cy="6858000" type="screen4x3"/>
  <p:notesSz cx="6648450" cy="9805988"/>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00"/>
    <a:srgbClr val="808000"/>
    <a:srgbClr val="339966"/>
    <a:srgbClr val="333399"/>
    <a:srgbClr val="CC0099"/>
    <a:srgbClr val="00CC99"/>
    <a:srgbClr val="66FFFF"/>
    <a:srgbClr val="3333CC"/>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949" autoAdjust="0"/>
  </p:normalViewPr>
  <p:slideViewPr>
    <p:cSldViewPr>
      <p:cViewPr varScale="1">
        <p:scale>
          <a:sx n="66" d="100"/>
          <a:sy n="66" d="100"/>
        </p:scale>
        <p:origin x="-120"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328"/>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F804CC-406F-4CE7-AA4E-5F0CCFD3949C}" type="doc">
      <dgm:prSet loTypeId="urn:microsoft.com/office/officeart/2005/8/layout/arrow1" loCatId="relationship" qsTypeId="urn:microsoft.com/office/officeart/2005/8/quickstyle/simple2" qsCatId="simple" csTypeId="urn:microsoft.com/office/officeart/2005/8/colors/colorful3" csCatId="colorful" phldr="1"/>
      <dgm:spPr/>
      <dgm:t>
        <a:bodyPr/>
        <a:lstStyle/>
        <a:p>
          <a:endParaRPr lang="en-US"/>
        </a:p>
      </dgm:t>
    </dgm:pt>
    <dgm:pt modelId="{A17BE0F8-1B0E-4078-B15C-B8D9CBFF82F0}">
      <dgm:prSet phldrT="[Text]" custT="1"/>
      <dgm:spPr/>
      <dgm:t>
        <a:bodyPr/>
        <a:lstStyle/>
        <a:p>
          <a:r>
            <a:rPr lang="en-US" sz="1600" dirty="0" smtClean="0"/>
            <a:t>Reason</a:t>
          </a:r>
          <a:endParaRPr lang="en-US" sz="1500" dirty="0"/>
        </a:p>
      </dgm:t>
    </dgm:pt>
    <dgm:pt modelId="{0BE48FB3-5748-4259-89D3-6E17047B71BB}" type="parTrans" cxnId="{E499FA5C-76D2-4248-B65A-DEE7909D6121}">
      <dgm:prSet/>
      <dgm:spPr/>
      <dgm:t>
        <a:bodyPr/>
        <a:lstStyle/>
        <a:p>
          <a:endParaRPr lang="en-US"/>
        </a:p>
      </dgm:t>
    </dgm:pt>
    <dgm:pt modelId="{8A9A8B9F-88F2-44C8-9599-D44E79529092}" type="sibTrans" cxnId="{E499FA5C-76D2-4248-B65A-DEE7909D6121}">
      <dgm:prSet/>
      <dgm:spPr/>
      <dgm:t>
        <a:bodyPr/>
        <a:lstStyle/>
        <a:p>
          <a:endParaRPr lang="en-US"/>
        </a:p>
      </dgm:t>
    </dgm:pt>
    <dgm:pt modelId="{E66836EF-9AF6-43DA-BB19-D5D57D338BD4}">
      <dgm:prSet phldrT="[Text]"/>
      <dgm:spPr/>
      <dgm:t>
        <a:bodyPr/>
        <a:lstStyle/>
        <a:p>
          <a:r>
            <a:rPr lang="en-US" dirty="0" smtClean="0"/>
            <a:t>Individualism</a:t>
          </a:r>
          <a:endParaRPr lang="en-US" dirty="0"/>
        </a:p>
      </dgm:t>
    </dgm:pt>
    <dgm:pt modelId="{BD415939-D38E-4A1C-B941-153E4E0BD574}" type="parTrans" cxnId="{53A3993A-FA2E-4930-B3F7-F118902E29CE}">
      <dgm:prSet/>
      <dgm:spPr/>
      <dgm:t>
        <a:bodyPr/>
        <a:lstStyle/>
        <a:p>
          <a:endParaRPr lang="en-US"/>
        </a:p>
      </dgm:t>
    </dgm:pt>
    <dgm:pt modelId="{84551696-385C-4AD4-86B6-683E04004740}" type="sibTrans" cxnId="{53A3993A-FA2E-4930-B3F7-F118902E29CE}">
      <dgm:prSet/>
      <dgm:spPr/>
      <dgm:t>
        <a:bodyPr/>
        <a:lstStyle/>
        <a:p>
          <a:endParaRPr lang="en-US"/>
        </a:p>
      </dgm:t>
    </dgm:pt>
    <dgm:pt modelId="{744872AC-60B6-407F-A7AC-58C84409A142}">
      <dgm:prSet phldrT="[Text]"/>
      <dgm:spPr/>
      <dgm:t>
        <a:bodyPr/>
        <a:lstStyle/>
        <a:p>
          <a:r>
            <a:rPr lang="en-US" dirty="0" smtClean="0"/>
            <a:t>Happiness</a:t>
          </a:r>
          <a:endParaRPr lang="en-US" dirty="0"/>
        </a:p>
      </dgm:t>
    </dgm:pt>
    <dgm:pt modelId="{DA213A33-664C-429F-AAC1-EEED2031D801}" type="parTrans" cxnId="{864CF181-91A7-4070-A940-870B9994D309}">
      <dgm:prSet/>
      <dgm:spPr/>
      <dgm:t>
        <a:bodyPr/>
        <a:lstStyle/>
        <a:p>
          <a:endParaRPr lang="en-US"/>
        </a:p>
      </dgm:t>
    </dgm:pt>
    <dgm:pt modelId="{8AF47807-5EBA-48FB-B603-AD2ECA9215D2}" type="sibTrans" cxnId="{864CF181-91A7-4070-A940-870B9994D309}">
      <dgm:prSet/>
      <dgm:spPr/>
      <dgm:t>
        <a:bodyPr/>
        <a:lstStyle/>
        <a:p>
          <a:endParaRPr lang="en-US"/>
        </a:p>
      </dgm:t>
    </dgm:pt>
    <dgm:pt modelId="{5DB88B3F-31DA-4224-9133-E68715B01203}">
      <dgm:prSet phldrT="[Text]"/>
      <dgm:spPr/>
      <dgm:t>
        <a:bodyPr/>
        <a:lstStyle/>
        <a:p>
          <a:r>
            <a:rPr lang="en-US" dirty="0" smtClean="0"/>
            <a:t>Rights</a:t>
          </a:r>
        </a:p>
      </dgm:t>
    </dgm:pt>
    <dgm:pt modelId="{9CE78A4D-099C-4DCA-895F-E346FB4543AE}" type="parTrans" cxnId="{1A3C3533-3C9E-46EA-8A5B-D077BF815FE6}">
      <dgm:prSet/>
      <dgm:spPr/>
      <dgm:t>
        <a:bodyPr/>
        <a:lstStyle/>
        <a:p>
          <a:endParaRPr lang="en-US"/>
        </a:p>
      </dgm:t>
    </dgm:pt>
    <dgm:pt modelId="{DF3719B7-6EEA-4A83-A738-FD2B6D89D3A6}" type="sibTrans" cxnId="{1A3C3533-3C9E-46EA-8A5B-D077BF815FE6}">
      <dgm:prSet/>
      <dgm:spPr/>
      <dgm:t>
        <a:bodyPr/>
        <a:lstStyle/>
        <a:p>
          <a:endParaRPr lang="en-US"/>
        </a:p>
      </dgm:t>
    </dgm:pt>
    <dgm:pt modelId="{028DDCEB-C6D1-40FF-A51D-413CDDD41788}">
      <dgm:prSet phldrT="[Text]"/>
      <dgm:spPr/>
      <dgm:t>
        <a:bodyPr/>
        <a:lstStyle/>
        <a:p>
          <a:r>
            <a:rPr lang="en-US" dirty="0" smtClean="0"/>
            <a:t>Capitalism</a:t>
          </a:r>
        </a:p>
      </dgm:t>
    </dgm:pt>
    <dgm:pt modelId="{5FFC8C14-AE0D-495D-BBDC-EF860F2D831E}" type="parTrans" cxnId="{68C4D91A-B048-43F8-97D7-03646A035F94}">
      <dgm:prSet/>
      <dgm:spPr/>
      <dgm:t>
        <a:bodyPr/>
        <a:lstStyle/>
        <a:p>
          <a:endParaRPr lang="en-US"/>
        </a:p>
      </dgm:t>
    </dgm:pt>
    <dgm:pt modelId="{A547FAD5-381E-4EA7-8088-D4632F38C3C5}" type="sibTrans" cxnId="{68C4D91A-B048-43F8-97D7-03646A035F94}">
      <dgm:prSet/>
      <dgm:spPr/>
      <dgm:t>
        <a:bodyPr/>
        <a:lstStyle/>
        <a:p>
          <a:endParaRPr lang="en-US"/>
        </a:p>
      </dgm:t>
    </dgm:pt>
    <dgm:pt modelId="{1FC6487F-D391-4886-B90B-4824311FCB82}" type="pres">
      <dgm:prSet presAssocID="{07F804CC-406F-4CE7-AA4E-5F0CCFD3949C}" presName="cycle" presStyleCnt="0">
        <dgm:presLayoutVars>
          <dgm:dir/>
          <dgm:resizeHandles val="exact"/>
        </dgm:presLayoutVars>
      </dgm:prSet>
      <dgm:spPr/>
      <dgm:t>
        <a:bodyPr/>
        <a:lstStyle/>
        <a:p>
          <a:endParaRPr lang="en-US"/>
        </a:p>
      </dgm:t>
    </dgm:pt>
    <dgm:pt modelId="{3EBC431A-379F-4659-9748-3A11EA53D41B}" type="pres">
      <dgm:prSet presAssocID="{A17BE0F8-1B0E-4078-B15C-B8D9CBFF82F0}" presName="arrow" presStyleLbl="node1" presStyleIdx="0" presStyleCnt="5">
        <dgm:presLayoutVars>
          <dgm:bulletEnabled val="1"/>
        </dgm:presLayoutVars>
      </dgm:prSet>
      <dgm:spPr/>
      <dgm:t>
        <a:bodyPr/>
        <a:lstStyle/>
        <a:p>
          <a:endParaRPr lang="en-US"/>
        </a:p>
      </dgm:t>
    </dgm:pt>
    <dgm:pt modelId="{EE60CB24-EDF3-457D-AB59-74C6D27EE9E7}" type="pres">
      <dgm:prSet presAssocID="{E66836EF-9AF6-43DA-BB19-D5D57D338BD4}" presName="arrow" presStyleLbl="node1" presStyleIdx="1" presStyleCnt="5">
        <dgm:presLayoutVars>
          <dgm:bulletEnabled val="1"/>
        </dgm:presLayoutVars>
      </dgm:prSet>
      <dgm:spPr/>
      <dgm:t>
        <a:bodyPr/>
        <a:lstStyle/>
        <a:p>
          <a:endParaRPr lang="en-US"/>
        </a:p>
      </dgm:t>
    </dgm:pt>
    <dgm:pt modelId="{E83EA4B5-4005-4603-A997-9E11B95E5DDF}" type="pres">
      <dgm:prSet presAssocID="{744872AC-60B6-407F-A7AC-58C84409A142}" presName="arrow" presStyleLbl="node1" presStyleIdx="2" presStyleCnt="5">
        <dgm:presLayoutVars>
          <dgm:bulletEnabled val="1"/>
        </dgm:presLayoutVars>
      </dgm:prSet>
      <dgm:spPr/>
      <dgm:t>
        <a:bodyPr/>
        <a:lstStyle/>
        <a:p>
          <a:endParaRPr lang="en-US"/>
        </a:p>
      </dgm:t>
    </dgm:pt>
    <dgm:pt modelId="{55EC8EEE-748D-4B1E-89CA-C4317C03265F}" type="pres">
      <dgm:prSet presAssocID="{5DB88B3F-31DA-4224-9133-E68715B01203}" presName="arrow" presStyleLbl="node1" presStyleIdx="3" presStyleCnt="5">
        <dgm:presLayoutVars>
          <dgm:bulletEnabled val="1"/>
        </dgm:presLayoutVars>
      </dgm:prSet>
      <dgm:spPr/>
      <dgm:t>
        <a:bodyPr/>
        <a:lstStyle/>
        <a:p>
          <a:endParaRPr lang="en-US"/>
        </a:p>
      </dgm:t>
    </dgm:pt>
    <dgm:pt modelId="{BBBF35C3-1CBB-40D0-8EA4-270F85B998B4}" type="pres">
      <dgm:prSet presAssocID="{028DDCEB-C6D1-40FF-A51D-413CDDD41788}" presName="arrow" presStyleLbl="node1" presStyleIdx="4" presStyleCnt="5">
        <dgm:presLayoutVars>
          <dgm:bulletEnabled val="1"/>
        </dgm:presLayoutVars>
      </dgm:prSet>
      <dgm:spPr/>
      <dgm:t>
        <a:bodyPr/>
        <a:lstStyle/>
        <a:p>
          <a:endParaRPr lang="en-US"/>
        </a:p>
      </dgm:t>
    </dgm:pt>
  </dgm:ptLst>
  <dgm:cxnLst>
    <dgm:cxn modelId="{864CF181-91A7-4070-A940-870B9994D309}" srcId="{07F804CC-406F-4CE7-AA4E-5F0CCFD3949C}" destId="{744872AC-60B6-407F-A7AC-58C84409A142}" srcOrd="2" destOrd="0" parTransId="{DA213A33-664C-429F-AAC1-EEED2031D801}" sibTransId="{8AF47807-5EBA-48FB-B603-AD2ECA9215D2}"/>
    <dgm:cxn modelId="{E499FA5C-76D2-4248-B65A-DEE7909D6121}" srcId="{07F804CC-406F-4CE7-AA4E-5F0CCFD3949C}" destId="{A17BE0F8-1B0E-4078-B15C-B8D9CBFF82F0}" srcOrd="0" destOrd="0" parTransId="{0BE48FB3-5748-4259-89D3-6E17047B71BB}" sibTransId="{8A9A8B9F-88F2-44C8-9599-D44E79529092}"/>
    <dgm:cxn modelId="{1A3C3533-3C9E-46EA-8A5B-D077BF815FE6}" srcId="{07F804CC-406F-4CE7-AA4E-5F0CCFD3949C}" destId="{5DB88B3F-31DA-4224-9133-E68715B01203}" srcOrd="3" destOrd="0" parTransId="{9CE78A4D-099C-4DCA-895F-E346FB4543AE}" sibTransId="{DF3719B7-6EEA-4A83-A738-FD2B6D89D3A6}"/>
    <dgm:cxn modelId="{1C27CEEA-BCFD-4348-93AA-DF2E21CD5996}" type="presOf" srcId="{5DB88B3F-31DA-4224-9133-E68715B01203}" destId="{55EC8EEE-748D-4B1E-89CA-C4317C03265F}" srcOrd="0" destOrd="0" presId="urn:microsoft.com/office/officeart/2005/8/layout/arrow1"/>
    <dgm:cxn modelId="{8975D2BD-01DE-40DF-93AC-FF8D0706DB3B}" type="presOf" srcId="{E66836EF-9AF6-43DA-BB19-D5D57D338BD4}" destId="{EE60CB24-EDF3-457D-AB59-74C6D27EE9E7}" srcOrd="0" destOrd="0" presId="urn:microsoft.com/office/officeart/2005/8/layout/arrow1"/>
    <dgm:cxn modelId="{68C4D91A-B048-43F8-97D7-03646A035F94}" srcId="{07F804CC-406F-4CE7-AA4E-5F0CCFD3949C}" destId="{028DDCEB-C6D1-40FF-A51D-413CDDD41788}" srcOrd="4" destOrd="0" parTransId="{5FFC8C14-AE0D-495D-BBDC-EF860F2D831E}" sibTransId="{A547FAD5-381E-4EA7-8088-D4632F38C3C5}"/>
    <dgm:cxn modelId="{BDAB5D38-9B47-457A-A84E-307391EB8C04}" type="presOf" srcId="{744872AC-60B6-407F-A7AC-58C84409A142}" destId="{E83EA4B5-4005-4603-A997-9E11B95E5DDF}" srcOrd="0" destOrd="0" presId="urn:microsoft.com/office/officeart/2005/8/layout/arrow1"/>
    <dgm:cxn modelId="{CBD424EF-39D8-4DB5-867B-43F8DF89EC9F}" type="presOf" srcId="{028DDCEB-C6D1-40FF-A51D-413CDDD41788}" destId="{BBBF35C3-1CBB-40D0-8EA4-270F85B998B4}" srcOrd="0" destOrd="0" presId="urn:microsoft.com/office/officeart/2005/8/layout/arrow1"/>
    <dgm:cxn modelId="{F5593759-4030-402F-884B-8C5D004A151D}" type="presOf" srcId="{A17BE0F8-1B0E-4078-B15C-B8D9CBFF82F0}" destId="{3EBC431A-379F-4659-9748-3A11EA53D41B}" srcOrd="0" destOrd="0" presId="urn:microsoft.com/office/officeart/2005/8/layout/arrow1"/>
    <dgm:cxn modelId="{53A3993A-FA2E-4930-B3F7-F118902E29CE}" srcId="{07F804CC-406F-4CE7-AA4E-5F0CCFD3949C}" destId="{E66836EF-9AF6-43DA-BB19-D5D57D338BD4}" srcOrd="1" destOrd="0" parTransId="{BD415939-D38E-4A1C-B941-153E4E0BD574}" sibTransId="{84551696-385C-4AD4-86B6-683E04004740}"/>
    <dgm:cxn modelId="{5CA33910-F872-4EF0-8B84-A704F538079E}" type="presOf" srcId="{07F804CC-406F-4CE7-AA4E-5F0CCFD3949C}" destId="{1FC6487F-D391-4886-B90B-4824311FCB82}" srcOrd="0" destOrd="0" presId="urn:microsoft.com/office/officeart/2005/8/layout/arrow1"/>
    <dgm:cxn modelId="{0D1611A4-8520-4A6A-A4FE-7DFA96F1BE4D}" type="presParOf" srcId="{1FC6487F-D391-4886-B90B-4824311FCB82}" destId="{3EBC431A-379F-4659-9748-3A11EA53D41B}" srcOrd="0" destOrd="0" presId="urn:microsoft.com/office/officeart/2005/8/layout/arrow1"/>
    <dgm:cxn modelId="{C0930279-52AF-4936-AFC9-A1F60EFBB40A}" type="presParOf" srcId="{1FC6487F-D391-4886-B90B-4824311FCB82}" destId="{EE60CB24-EDF3-457D-AB59-74C6D27EE9E7}" srcOrd="1" destOrd="0" presId="urn:microsoft.com/office/officeart/2005/8/layout/arrow1"/>
    <dgm:cxn modelId="{DD42BDD4-5DD1-4D48-840A-AB123E50B4E4}" type="presParOf" srcId="{1FC6487F-D391-4886-B90B-4824311FCB82}" destId="{E83EA4B5-4005-4603-A997-9E11B95E5DDF}" srcOrd="2" destOrd="0" presId="urn:microsoft.com/office/officeart/2005/8/layout/arrow1"/>
    <dgm:cxn modelId="{B40095EA-0283-4AED-976C-84ACA1E8C782}" type="presParOf" srcId="{1FC6487F-D391-4886-B90B-4824311FCB82}" destId="{55EC8EEE-748D-4B1E-89CA-C4317C03265F}" srcOrd="3" destOrd="0" presId="urn:microsoft.com/office/officeart/2005/8/layout/arrow1"/>
    <dgm:cxn modelId="{E54813E7-6B59-4B6D-9EC8-C091CEB10720}" type="presParOf" srcId="{1FC6487F-D391-4886-B90B-4824311FCB82}" destId="{BBBF35C3-1CBB-40D0-8EA4-270F85B998B4}" srcOrd="4" destOrd="0" presId="urn:microsoft.com/office/officeart/2005/8/layout/arrow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095FDF-1C3B-458D-907A-D937B9B0638C}" type="doc">
      <dgm:prSet loTypeId="urn:microsoft.com/office/officeart/2005/8/layout/venn1" loCatId="relationship" qsTypeId="urn:microsoft.com/office/officeart/2005/8/quickstyle/simple2" qsCatId="simple" csTypeId="urn:microsoft.com/office/officeart/2005/8/colors/colorful5" csCatId="colorful" phldr="1"/>
      <dgm:spPr/>
    </dgm:pt>
    <dgm:pt modelId="{85E2ED09-09B3-4541-8332-1D895A3F19F4}">
      <dgm:prSet phldrT="[Text]"/>
      <dgm:spPr/>
      <dgm:t>
        <a:bodyPr/>
        <a:lstStyle/>
        <a:p>
          <a:r>
            <a:rPr lang="en-US" dirty="0" smtClean="0"/>
            <a:t>Regional Experience</a:t>
          </a:r>
          <a:endParaRPr lang="en-US" dirty="0"/>
        </a:p>
      </dgm:t>
    </dgm:pt>
    <dgm:pt modelId="{FCBADF85-09A8-4FCD-9E19-063A3C859E8B}" type="parTrans" cxnId="{785D1AEC-B76D-4710-A2A3-63B8481E0CFC}">
      <dgm:prSet/>
      <dgm:spPr/>
      <dgm:t>
        <a:bodyPr/>
        <a:lstStyle/>
        <a:p>
          <a:endParaRPr lang="en-US"/>
        </a:p>
      </dgm:t>
    </dgm:pt>
    <dgm:pt modelId="{89393F91-D224-4573-8947-7E925E87EF6B}" type="sibTrans" cxnId="{785D1AEC-B76D-4710-A2A3-63B8481E0CFC}">
      <dgm:prSet/>
      <dgm:spPr/>
      <dgm:t>
        <a:bodyPr/>
        <a:lstStyle/>
        <a:p>
          <a:endParaRPr lang="en-US"/>
        </a:p>
      </dgm:t>
    </dgm:pt>
    <dgm:pt modelId="{FAB0C013-BF1C-4E35-A690-406D088BF0E8}">
      <dgm:prSet phldrT="[Text]"/>
      <dgm:spPr/>
      <dgm:t>
        <a:bodyPr/>
        <a:lstStyle/>
        <a:p>
          <a:r>
            <a:rPr lang="en-US" dirty="0" smtClean="0"/>
            <a:t>Openness &amp; Tolerance</a:t>
          </a:r>
          <a:endParaRPr lang="en-US" dirty="0"/>
        </a:p>
      </dgm:t>
    </dgm:pt>
    <dgm:pt modelId="{42576C67-2244-4C09-AAD5-8A9E35F92980}" type="parTrans" cxnId="{679B2718-81BE-4BDE-83D9-679B181AB076}">
      <dgm:prSet/>
      <dgm:spPr/>
      <dgm:t>
        <a:bodyPr/>
        <a:lstStyle/>
        <a:p>
          <a:endParaRPr lang="en-US"/>
        </a:p>
      </dgm:t>
    </dgm:pt>
    <dgm:pt modelId="{53689DB3-B77C-424F-A3B8-B666744BE133}" type="sibTrans" cxnId="{679B2718-81BE-4BDE-83D9-679B181AB076}">
      <dgm:prSet/>
      <dgm:spPr/>
      <dgm:t>
        <a:bodyPr/>
        <a:lstStyle/>
        <a:p>
          <a:endParaRPr lang="en-US"/>
        </a:p>
      </dgm:t>
    </dgm:pt>
    <dgm:pt modelId="{B44FA4E6-7FA4-43E8-885E-AE97F27648C0}">
      <dgm:prSet phldrT="[Text]"/>
      <dgm:spPr/>
      <dgm:t>
        <a:bodyPr/>
        <a:lstStyle/>
        <a:p>
          <a:r>
            <a:rPr lang="en-US" dirty="0" smtClean="0"/>
            <a:t>Language Proficiency</a:t>
          </a:r>
          <a:endParaRPr lang="en-US" dirty="0"/>
        </a:p>
      </dgm:t>
    </dgm:pt>
    <dgm:pt modelId="{EC8DA7C6-CBC8-42AB-8159-042EBB6FEB35}" type="parTrans" cxnId="{B687F27D-6649-4B3B-BB18-A2A5027EBA57}">
      <dgm:prSet/>
      <dgm:spPr/>
      <dgm:t>
        <a:bodyPr/>
        <a:lstStyle/>
        <a:p>
          <a:endParaRPr lang="en-US"/>
        </a:p>
      </dgm:t>
    </dgm:pt>
    <dgm:pt modelId="{E9E97E52-DF5F-4819-954F-DFDAC202F0C4}" type="sibTrans" cxnId="{B687F27D-6649-4B3B-BB18-A2A5027EBA57}">
      <dgm:prSet/>
      <dgm:spPr/>
      <dgm:t>
        <a:bodyPr/>
        <a:lstStyle/>
        <a:p>
          <a:endParaRPr lang="en-US"/>
        </a:p>
      </dgm:t>
    </dgm:pt>
    <dgm:pt modelId="{227DB6EB-1C26-4C86-BF0D-E4343BF2277B}" type="pres">
      <dgm:prSet presAssocID="{E3095FDF-1C3B-458D-907A-D937B9B0638C}" presName="compositeShape" presStyleCnt="0">
        <dgm:presLayoutVars>
          <dgm:chMax val="7"/>
          <dgm:dir/>
          <dgm:resizeHandles val="exact"/>
        </dgm:presLayoutVars>
      </dgm:prSet>
      <dgm:spPr/>
    </dgm:pt>
    <dgm:pt modelId="{DF048D6E-1E6C-4FE9-A543-650EABF3A3D2}" type="pres">
      <dgm:prSet presAssocID="{85E2ED09-09B3-4541-8332-1D895A3F19F4}" presName="circ1" presStyleLbl="vennNode1" presStyleIdx="0" presStyleCnt="3"/>
      <dgm:spPr/>
      <dgm:t>
        <a:bodyPr/>
        <a:lstStyle/>
        <a:p>
          <a:endParaRPr lang="en-US"/>
        </a:p>
      </dgm:t>
    </dgm:pt>
    <dgm:pt modelId="{DE87144C-5DBF-4019-8862-E711C28E4328}" type="pres">
      <dgm:prSet presAssocID="{85E2ED09-09B3-4541-8332-1D895A3F19F4}" presName="circ1Tx" presStyleLbl="revTx" presStyleIdx="0" presStyleCnt="0">
        <dgm:presLayoutVars>
          <dgm:chMax val="0"/>
          <dgm:chPref val="0"/>
          <dgm:bulletEnabled val="1"/>
        </dgm:presLayoutVars>
      </dgm:prSet>
      <dgm:spPr/>
      <dgm:t>
        <a:bodyPr/>
        <a:lstStyle/>
        <a:p>
          <a:endParaRPr lang="en-US"/>
        </a:p>
      </dgm:t>
    </dgm:pt>
    <dgm:pt modelId="{9FF3CC1D-4EE2-43BA-94E5-5C5F695866E9}" type="pres">
      <dgm:prSet presAssocID="{FAB0C013-BF1C-4E35-A690-406D088BF0E8}" presName="circ2" presStyleLbl="vennNode1" presStyleIdx="1" presStyleCnt="3"/>
      <dgm:spPr/>
      <dgm:t>
        <a:bodyPr/>
        <a:lstStyle/>
        <a:p>
          <a:endParaRPr lang="en-US"/>
        </a:p>
      </dgm:t>
    </dgm:pt>
    <dgm:pt modelId="{A5006DEF-5D4E-4AFD-B407-585848B2799F}" type="pres">
      <dgm:prSet presAssocID="{FAB0C013-BF1C-4E35-A690-406D088BF0E8}" presName="circ2Tx" presStyleLbl="revTx" presStyleIdx="0" presStyleCnt="0">
        <dgm:presLayoutVars>
          <dgm:chMax val="0"/>
          <dgm:chPref val="0"/>
          <dgm:bulletEnabled val="1"/>
        </dgm:presLayoutVars>
      </dgm:prSet>
      <dgm:spPr/>
      <dgm:t>
        <a:bodyPr/>
        <a:lstStyle/>
        <a:p>
          <a:endParaRPr lang="en-US"/>
        </a:p>
      </dgm:t>
    </dgm:pt>
    <dgm:pt modelId="{65A92C4B-7647-442F-A3F3-5ECD6BCB2EE5}" type="pres">
      <dgm:prSet presAssocID="{B44FA4E6-7FA4-43E8-885E-AE97F27648C0}" presName="circ3" presStyleLbl="vennNode1" presStyleIdx="2" presStyleCnt="3"/>
      <dgm:spPr/>
      <dgm:t>
        <a:bodyPr/>
        <a:lstStyle/>
        <a:p>
          <a:endParaRPr lang="en-US"/>
        </a:p>
      </dgm:t>
    </dgm:pt>
    <dgm:pt modelId="{ABA1F744-B44A-4AD7-841F-E6F95D46450D}" type="pres">
      <dgm:prSet presAssocID="{B44FA4E6-7FA4-43E8-885E-AE97F27648C0}" presName="circ3Tx" presStyleLbl="revTx" presStyleIdx="0" presStyleCnt="0">
        <dgm:presLayoutVars>
          <dgm:chMax val="0"/>
          <dgm:chPref val="0"/>
          <dgm:bulletEnabled val="1"/>
        </dgm:presLayoutVars>
      </dgm:prSet>
      <dgm:spPr/>
      <dgm:t>
        <a:bodyPr/>
        <a:lstStyle/>
        <a:p>
          <a:endParaRPr lang="en-US"/>
        </a:p>
      </dgm:t>
    </dgm:pt>
  </dgm:ptLst>
  <dgm:cxnLst>
    <dgm:cxn modelId="{DB8D82E6-CA19-4698-B6F3-8DAF5D4722EC}" type="presOf" srcId="{B44FA4E6-7FA4-43E8-885E-AE97F27648C0}" destId="{65A92C4B-7647-442F-A3F3-5ECD6BCB2EE5}" srcOrd="0" destOrd="0" presId="urn:microsoft.com/office/officeart/2005/8/layout/venn1"/>
    <dgm:cxn modelId="{F11C9F3D-9C34-43AA-83CD-5E77ED76A92F}" type="presOf" srcId="{85E2ED09-09B3-4541-8332-1D895A3F19F4}" destId="{DE87144C-5DBF-4019-8862-E711C28E4328}" srcOrd="1" destOrd="0" presId="urn:microsoft.com/office/officeart/2005/8/layout/venn1"/>
    <dgm:cxn modelId="{17608C21-7A4B-4BD4-940E-CD5A6344BA64}" type="presOf" srcId="{E3095FDF-1C3B-458D-907A-D937B9B0638C}" destId="{227DB6EB-1C26-4C86-BF0D-E4343BF2277B}" srcOrd="0" destOrd="0" presId="urn:microsoft.com/office/officeart/2005/8/layout/venn1"/>
    <dgm:cxn modelId="{1722FA0A-EE72-45B5-9B5F-99819C5738CF}" type="presOf" srcId="{FAB0C013-BF1C-4E35-A690-406D088BF0E8}" destId="{9FF3CC1D-4EE2-43BA-94E5-5C5F695866E9}" srcOrd="0" destOrd="0" presId="urn:microsoft.com/office/officeart/2005/8/layout/venn1"/>
    <dgm:cxn modelId="{6D6A6BFF-DB05-437D-A6E2-F37398120545}" type="presOf" srcId="{FAB0C013-BF1C-4E35-A690-406D088BF0E8}" destId="{A5006DEF-5D4E-4AFD-B407-585848B2799F}" srcOrd="1" destOrd="0" presId="urn:microsoft.com/office/officeart/2005/8/layout/venn1"/>
    <dgm:cxn modelId="{B687F27D-6649-4B3B-BB18-A2A5027EBA57}" srcId="{E3095FDF-1C3B-458D-907A-D937B9B0638C}" destId="{B44FA4E6-7FA4-43E8-885E-AE97F27648C0}" srcOrd="2" destOrd="0" parTransId="{EC8DA7C6-CBC8-42AB-8159-042EBB6FEB35}" sibTransId="{E9E97E52-DF5F-4819-954F-DFDAC202F0C4}"/>
    <dgm:cxn modelId="{EB324C06-24A7-4792-A565-0D8FB3457B6D}" type="presOf" srcId="{85E2ED09-09B3-4541-8332-1D895A3F19F4}" destId="{DF048D6E-1E6C-4FE9-A543-650EABF3A3D2}" srcOrd="0" destOrd="0" presId="urn:microsoft.com/office/officeart/2005/8/layout/venn1"/>
    <dgm:cxn modelId="{EC18B791-060A-4AF3-BEEA-DD419273F508}" type="presOf" srcId="{B44FA4E6-7FA4-43E8-885E-AE97F27648C0}" destId="{ABA1F744-B44A-4AD7-841F-E6F95D46450D}" srcOrd="1" destOrd="0" presId="urn:microsoft.com/office/officeart/2005/8/layout/venn1"/>
    <dgm:cxn modelId="{679B2718-81BE-4BDE-83D9-679B181AB076}" srcId="{E3095FDF-1C3B-458D-907A-D937B9B0638C}" destId="{FAB0C013-BF1C-4E35-A690-406D088BF0E8}" srcOrd="1" destOrd="0" parTransId="{42576C67-2244-4C09-AAD5-8A9E35F92980}" sibTransId="{53689DB3-B77C-424F-A3B8-B666744BE133}"/>
    <dgm:cxn modelId="{785D1AEC-B76D-4710-A2A3-63B8481E0CFC}" srcId="{E3095FDF-1C3B-458D-907A-D937B9B0638C}" destId="{85E2ED09-09B3-4541-8332-1D895A3F19F4}" srcOrd="0" destOrd="0" parTransId="{FCBADF85-09A8-4FCD-9E19-063A3C859E8B}" sibTransId="{89393F91-D224-4573-8947-7E925E87EF6B}"/>
    <dgm:cxn modelId="{FC4446BD-121F-44C4-808F-E4694AC06171}" type="presParOf" srcId="{227DB6EB-1C26-4C86-BF0D-E4343BF2277B}" destId="{DF048D6E-1E6C-4FE9-A543-650EABF3A3D2}" srcOrd="0" destOrd="0" presId="urn:microsoft.com/office/officeart/2005/8/layout/venn1"/>
    <dgm:cxn modelId="{9764C519-BD35-4728-B727-B70E0C38CBFD}" type="presParOf" srcId="{227DB6EB-1C26-4C86-BF0D-E4343BF2277B}" destId="{DE87144C-5DBF-4019-8862-E711C28E4328}" srcOrd="1" destOrd="0" presId="urn:microsoft.com/office/officeart/2005/8/layout/venn1"/>
    <dgm:cxn modelId="{B4E742B8-659B-4D97-8B39-4FB5733AF504}" type="presParOf" srcId="{227DB6EB-1C26-4C86-BF0D-E4343BF2277B}" destId="{9FF3CC1D-4EE2-43BA-94E5-5C5F695866E9}" srcOrd="2" destOrd="0" presId="urn:microsoft.com/office/officeart/2005/8/layout/venn1"/>
    <dgm:cxn modelId="{AED7E7EC-EBEC-432A-8C17-5D240FC81670}" type="presParOf" srcId="{227DB6EB-1C26-4C86-BF0D-E4343BF2277B}" destId="{A5006DEF-5D4E-4AFD-B407-585848B2799F}" srcOrd="3" destOrd="0" presId="urn:microsoft.com/office/officeart/2005/8/layout/venn1"/>
    <dgm:cxn modelId="{EAF46919-1647-470B-8217-8AD8103E33C3}" type="presParOf" srcId="{227DB6EB-1C26-4C86-BF0D-E4343BF2277B}" destId="{65A92C4B-7647-442F-A3F3-5ECD6BCB2EE5}" srcOrd="4" destOrd="0" presId="urn:microsoft.com/office/officeart/2005/8/layout/venn1"/>
    <dgm:cxn modelId="{FA4728B6-0E4B-4894-A9AC-C628730884C6}" type="presParOf" srcId="{227DB6EB-1C26-4C86-BF0D-E4343BF2277B}" destId="{ABA1F744-B44A-4AD7-841F-E6F95D46450D}" srcOrd="5" destOrd="0" presId="urn:microsoft.com/office/officeart/2005/8/layout/ven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74B8DA-04F9-41A2-862B-B4CC2BD812E5}" type="doc">
      <dgm:prSet loTypeId="urn:microsoft.com/office/officeart/2005/8/layout/radial1" loCatId="cycle" qsTypeId="urn:microsoft.com/office/officeart/2005/8/quickstyle/simple2" qsCatId="simple" csTypeId="urn:microsoft.com/office/officeart/2005/8/colors/colorful3" csCatId="colorful" phldr="1"/>
      <dgm:spPr/>
      <dgm:t>
        <a:bodyPr/>
        <a:lstStyle/>
        <a:p>
          <a:endParaRPr lang="en-US"/>
        </a:p>
      </dgm:t>
    </dgm:pt>
    <dgm:pt modelId="{F893A53C-3A5A-4104-B035-F1B120848601}">
      <dgm:prSet phldrT="[Text]"/>
      <dgm:spPr/>
      <dgm:t>
        <a:bodyPr/>
        <a:lstStyle/>
        <a:p>
          <a:r>
            <a:rPr lang="en-US" dirty="0" smtClean="0"/>
            <a:t>Society</a:t>
          </a:r>
          <a:endParaRPr lang="en-US" dirty="0"/>
        </a:p>
      </dgm:t>
    </dgm:pt>
    <dgm:pt modelId="{D4ED2E2C-5640-4E20-9A72-E5BC84FB67FA}" type="parTrans" cxnId="{3BF0ABA5-3212-4BB3-9E5D-A759DDB979E6}">
      <dgm:prSet/>
      <dgm:spPr/>
      <dgm:t>
        <a:bodyPr/>
        <a:lstStyle/>
        <a:p>
          <a:endParaRPr lang="en-US"/>
        </a:p>
      </dgm:t>
    </dgm:pt>
    <dgm:pt modelId="{DF3CB8C5-F8CD-46A3-B80C-DD8D63896BE8}" type="sibTrans" cxnId="{3BF0ABA5-3212-4BB3-9E5D-A759DDB979E6}">
      <dgm:prSet/>
      <dgm:spPr/>
      <dgm:t>
        <a:bodyPr/>
        <a:lstStyle/>
        <a:p>
          <a:endParaRPr lang="en-US"/>
        </a:p>
      </dgm:t>
    </dgm:pt>
    <dgm:pt modelId="{FAF382DA-ED3B-40B0-BA48-EF00F040DADA}">
      <dgm:prSet phldrT="[Text]"/>
      <dgm:spPr/>
      <dgm:t>
        <a:bodyPr/>
        <a:lstStyle/>
        <a:p>
          <a:r>
            <a:rPr lang="en-US" dirty="0" smtClean="0"/>
            <a:t>Traditions</a:t>
          </a:r>
          <a:endParaRPr lang="en-US" dirty="0"/>
        </a:p>
      </dgm:t>
    </dgm:pt>
    <dgm:pt modelId="{D5867D24-FC5F-4AE4-A478-0ADF79525B05}" type="parTrans" cxnId="{6FB11365-5CD4-421E-9123-E3E7AEFA1870}">
      <dgm:prSet/>
      <dgm:spPr/>
      <dgm:t>
        <a:bodyPr/>
        <a:lstStyle/>
        <a:p>
          <a:endParaRPr lang="en-US"/>
        </a:p>
      </dgm:t>
    </dgm:pt>
    <dgm:pt modelId="{DB450AF1-D934-4AA7-B3AE-D5434E9291AF}" type="sibTrans" cxnId="{6FB11365-5CD4-421E-9123-E3E7AEFA1870}">
      <dgm:prSet/>
      <dgm:spPr/>
      <dgm:t>
        <a:bodyPr/>
        <a:lstStyle/>
        <a:p>
          <a:endParaRPr lang="en-US"/>
        </a:p>
      </dgm:t>
    </dgm:pt>
    <dgm:pt modelId="{325BAD2F-E0F7-4A69-A4E5-C4BCD5A2E9EF}">
      <dgm:prSet phldrT="[Text]"/>
      <dgm:spPr/>
      <dgm:t>
        <a:bodyPr/>
        <a:lstStyle/>
        <a:p>
          <a:r>
            <a:rPr lang="en-US" dirty="0" smtClean="0"/>
            <a:t>Religion</a:t>
          </a:r>
          <a:endParaRPr lang="en-US" dirty="0"/>
        </a:p>
      </dgm:t>
    </dgm:pt>
    <dgm:pt modelId="{8FD338A9-7296-46D6-AE9C-C7EB038E909F}" type="parTrans" cxnId="{E2D25AFD-0A8A-4C1F-80D3-CE92FECD4263}">
      <dgm:prSet/>
      <dgm:spPr/>
      <dgm:t>
        <a:bodyPr/>
        <a:lstStyle/>
        <a:p>
          <a:endParaRPr lang="en-US"/>
        </a:p>
      </dgm:t>
    </dgm:pt>
    <dgm:pt modelId="{DA4A6C9E-B5BF-4844-91CC-3EFD7851111D}" type="sibTrans" cxnId="{E2D25AFD-0A8A-4C1F-80D3-CE92FECD4263}">
      <dgm:prSet/>
      <dgm:spPr/>
      <dgm:t>
        <a:bodyPr/>
        <a:lstStyle/>
        <a:p>
          <a:endParaRPr lang="en-US"/>
        </a:p>
      </dgm:t>
    </dgm:pt>
    <dgm:pt modelId="{270B97F0-6CA0-40C8-9B29-260A387C75E8}">
      <dgm:prSet phldrT="[Text]"/>
      <dgm:spPr/>
      <dgm:t>
        <a:bodyPr/>
        <a:lstStyle/>
        <a:p>
          <a:r>
            <a:rPr lang="en-US" dirty="0" smtClean="0"/>
            <a:t>Politics</a:t>
          </a:r>
          <a:endParaRPr lang="en-US" dirty="0"/>
        </a:p>
      </dgm:t>
    </dgm:pt>
    <dgm:pt modelId="{8E5FC335-C9C4-4396-A68E-A47822378FE5}" type="parTrans" cxnId="{8F0E58CF-61DB-4B9D-B166-9886F547DA18}">
      <dgm:prSet/>
      <dgm:spPr/>
      <dgm:t>
        <a:bodyPr/>
        <a:lstStyle/>
        <a:p>
          <a:endParaRPr lang="en-US"/>
        </a:p>
      </dgm:t>
    </dgm:pt>
    <dgm:pt modelId="{4F2D44C9-DD06-4FC0-A712-81E27E31183C}" type="sibTrans" cxnId="{8F0E58CF-61DB-4B9D-B166-9886F547DA18}">
      <dgm:prSet/>
      <dgm:spPr/>
      <dgm:t>
        <a:bodyPr/>
        <a:lstStyle/>
        <a:p>
          <a:endParaRPr lang="en-US"/>
        </a:p>
      </dgm:t>
    </dgm:pt>
    <dgm:pt modelId="{F004E82F-4D3D-4E15-B6D2-43C6F2B7DC2A}">
      <dgm:prSet phldrT="[Text]"/>
      <dgm:spPr/>
      <dgm:t>
        <a:bodyPr/>
        <a:lstStyle/>
        <a:p>
          <a:r>
            <a:rPr lang="en-US" dirty="0" smtClean="0"/>
            <a:t>Art &amp; Literature</a:t>
          </a:r>
          <a:endParaRPr lang="en-US" dirty="0"/>
        </a:p>
      </dgm:t>
    </dgm:pt>
    <dgm:pt modelId="{102EBF20-D883-4C76-8FD8-AFC41A38189B}" type="parTrans" cxnId="{591392D2-6868-46D6-996D-596F5E7798F0}">
      <dgm:prSet/>
      <dgm:spPr/>
      <dgm:t>
        <a:bodyPr/>
        <a:lstStyle/>
        <a:p>
          <a:endParaRPr lang="en-US"/>
        </a:p>
      </dgm:t>
    </dgm:pt>
    <dgm:pt modelId="{403C6CC6-CC23-429E-BF1D-E13E67FFDA71}" type="sibTrans" cxnId="{591392D2-6868-46D6-996D-596F5E7798F0}">
      <dgm:prSet/>
      <dgm:spPr/>
      <dgm:t>
        <a:bodyPr/>
        <a:lstStyle/>
        <a:p>
          <a:endParaRPr lang="en-US"/>
        </a:p>
      </dgm:t>
    </dgm:pt>
    <dgm:pt modelId="{24597071-B848-4A42-B2F8-BF1F0664163D}">
      <dgm:prSet phldrT="[Text]"/>
      <dgm:spPr/>
      <dgm:t>
        <a:bodyPr/>
        <a:lstStyle/>
        <a:p>
          <a:r>
            <a:rPr lang="en-US" dirty="0" smtClean="0"/>
            <a:t>Philosophy</a:t>
          </a:r>
          <a:endParaRPr lang="en-US" dirty="0"/>
        </a:p>
      </dgm:t>
    </dgm:pt>
    <dgm:pt modelId="{0FC766D3-7DBA-4911-99A2-08DDCF923CEB}" type="parTrans" cxnId="{497E450C-FC00-4B59-8A05-46243546F5BC}">
      <dgm:prSet/>
      <dgm:spPr/>
      <dgm:t>
        <a:bodyPr/>
        <a:lstStyle/>
        <a:p>
          <a:endParaRPr lang="en-US"/>
        </a:p>
      </dgm:t>
    </dgm:pt>
    <dgm:pt modelId="{1DC1C5F0-3C92-4DD6-8DBB-7EE57F273A58}" type="sibTrans" cxnId="{497E450C-FC00-4B59-8A05-46243546F5BC}">
      <dgm:prSet/>
      <dgm:spPr/>
      <dgm:t>
        <a:bodyPr/>
        <a:lstStyle/>
        <a:p>
          <a:endParaRPr lang="en-US"/>
        </a:p>
      </dgm:t>
    </dgm:pt>
    <dgm:pt modelId="{2069EB64-4276-4CE7-B276-9AEABB31EC42}">
      <dgm:prSet phldrT="[Text]"/>
      <dgm:spPr/>
      <dgm:t>
        <a:bodyPr/>
        <a:lstStyle/>
        <a:p>
          <a:r>
            <a:rPr lang="en-US" dirty="0" smtClean="0"/>
            <a:t>Science &amp; Technology</a:t>
          </a:r>
          <a:endParaRPr lang="en-US" dirty="0"/>
        </a:p>
      </dgm:t>
    </dgm:pt>
    <dgm:pt modelId="{AD82DE99-E5E1-4BD5-A5FB-32127D23BF12}" type="parTrans" cxnId="{8092834E-BD52-4468-B1CC-6BDCD9649F82}">
      <dgm:prSet/>
      <dgm:spPr/>
      <dgm:t>
        <a:bodyPr/>
        <a:lstStyle/>
        <a:p>
          <a:endParaRPr lang="en-US"/>
        </a:p>
      </dgm:t>
    </dgm:pt>
    <dgm:pt modelId="{659EEBC4-6AF7-4D46-8953-B49DB22E7805}" type="sibTrans" cxnId="{8092834E-BD52-4468-B1CC-6BDCD9649F82}">
      <dgm:prSet/>
      <dgm:spPr/>
      <dgm:t>
        <a:bodyPr/>
        <a:lstStyle/>
        <a:p>
          <a:endParaRPr lang="en-US"/>
        </a:p>
      </dgm:t>
    </dgm:pt>
    <dgm:pt modelId="{457EEDEB-4BCD-492A-A068-E7E9B1EB15AB}">
      <dgm:prSet phldrT="[Text]"/>
      <dgm:spPr/>
      <dgm:t>
        <a:bodyPr/>
        <a:lstStyle/>
        <a:p>
          <a:r>
            <a:rPr lang="en-US" dirty="0" smtClean="0"/>
            <a:t>Ethical Values</a:t>
          </a:r>
          <a:endParaRPr lang="en-US" dirty="0"/>
        </a:p>
      </dgm:t>
    </dgm:pt>
    <dgm:pt modelId="{44EDC3CE-9266-4840-9711-6F565FC0479B}" type="parTrans" cxnId="{A2149416-B7CE-452B-8EA2-61A5F7F4798F}">
      <dgm:prSet/>
      <dgm:spPr/>
      <dgm:t>
        <a:bodyPr/>
        <a:lstStyle/>
        <a:p>
          <a:endParaRPr lang="en-US"/>
        </a:p>
      </dgm:t>
    </dgm:pt>
    <dgm:pt modelId="{2CD8C0C2-55A2-494E-A92A-7CADD0612A56}" type="sibTrans" cxnId="{A2149416-B7CE-452B-8EA2-61A5F7F4798F}">
      <dgm:prSet/>
      <dgm:spPr/>
      <dgm:t>
        <a:bodyPr/>
        <a:lstStyle/>
        <a:p>
          <a:endParaRPr lang="en-US"/>
        </a:p>
      </dgm:t>
    </dgm:pt>
    <dgm:pt modelId="{FA9D9EBC-E120-4E7C-841F-A932DD1FBB63}" type="pres">
      <dgm:prSet presAssocID="{7274B8DA-04F9-41A2-862B-B4CC2BD812E5}" presName="cycle" presStyleCnt="0">
        <dgm:presLayoutVars>
          <dgm:chMax val="1"/>
          <dgm:dir/>
          <dgm:animLvl val="ctr"/>
          <dgm:resizeHandles val="exact"/>
        </dgm:presLayoutVars>
      </dgm:prSet>
      <dgm:spPr/>
      <dgm:t>
        <a:bodyPr/>
        <a:lstStyle/>
        <a:p>
          <a:endParaRPr lang="en-US"/>
        </a:p>
      </dgm:t>
    </dgm:pt>
    <dgm:pt modelId="{7DC6389E-6E0B-4AC4-9E37-E62E7578E380}" type="pres">
      <dgm:prSet presAssocID="{F893A53C-3A5A-4104-B035-F1B120848601}" presName="centerShape" presStyleLbl="node0" presStyleIdx="0" presStyleCnt="1"/>
      <dgm:spPr/>
      <dgm:t>
        <a:bodyPr/>
        <a:lstStyle/>
        <a:p>
          <a:endParaRPr lang="en-US"/>
        </a:p>
      </dgm:t>
    </dgm:pt>
    <dgm:pt modelId="{92FABE0B-032B-49F7-BA96-B64FD40975C6}" type="pres">
      <dgm:prSet presAssocID="{D5867D24-FC5F-4AE4-A478-0ADF79525B05}" presName="Name9" presStyleLbl="parChTrans1D2" presStyleIdx="0" presStyleCnt="7"/>
      <dgm:spPr/>
      <dgm:t>
        <a:bodyPr/>
        <a:lstStyle/>
        <a:p>
          <a:endParaRPr lang="en-US"/>
        </a:p>
      </dgm:t>
    </dgm:pt>
    <dgm:pt modelId="{EA43261B-1BF9-4736-9708-801C35B1B895}" type="pres">
      <dgm:prSet presAssocID="{D5867D24-FC5F-4AE4-A478-0ADF79525B05}" presName="connTx" presStyleLbl="parChTrans1D2" presStyleIdx="0" presStyleCnt="7"/>
      <dgm:spPr/>
      <dgm:t>
        <a:bodyPr/>
        <a:lstStyle/>
        <a:p>
          <a:endParaRPr lang="en-US"/>
        </a:p>
      </dgm:t>
    </dgm:pt>
    <dgm:pt modelId="{780F26F0-B4D5-400F-95F4-A83520713C51}" type="pres">
      <dgm:prSet presAssocID="{FAF382DA-ED3B-40B0-BA48-EF00F040DADA}" presName="node" presStyleLbl="node1" presStyleIdx="0" presStyleCnt="7">
        <dgm:presLayoutVars>
          <dgm:bulletEnabled val="1"/>
        </dgm:presLayoutVars>
      </dgm:prSet>
      <dgm:spPr/>
      <dgm:t>
        <a:bodyPr/>
        <a:lstStyle/>
        <a:p>
          <a:endParaRPr lang="en-US"/>
        </a:p>
      </dgm:t>
    </dgm:pt>
    <dgm:pt modelId="{39C6BB08-29BF-4B1A-9843-9794DD0D6E51}" type="pres">
      <dgm:prSet presAssocID="{8FD338A9-7296-46D6-AE9C-C7EB038E909F}" presName="Name9" presStyleLbl="parChTrans1D2" presStyleIdx="1" presStyleCnt="7"/>
      <dgm:spPr/>
      <dgm:t>
        <a:bodyPr/>
        <a:lstStyle/>
        <a:p>
          <a:endParaRPr lang="en-US"/>
        </a:p>
      </dgm:t>
    </dgm:pt>
    <dgm:pt modelId="{388063F8-A8C4-480E-9BAA-36AEFF1153BB}" type="pres">
      <dgm:prSet presAssocID="{8FD338A9-7296-46D6-AE9C-C7EB038E909F}" presName="connTx" presStyleLbl="parChTrans1D2" presStyleIdx="1" presStyleCnt="7"/>
      <dgm:spPr/>
      <dgm:t>
        <a:bodyPr/>
        <a:lstStyle/>
        <a:p>
          <a:endParaRPr lang="en-US"/>
        </a:p>
      </dgm:t>
    </dgm:pt>
    <dgm:pt modelId="{2F463F6A-416E-424E-95ED-A2044BDD020D}" type="pres">
      <dgm:prSet presAssocID="{325BAD2F-E0F7-4A69-A4E5-C4BCD5A2E9EF}" presName="node" presStyleLbl="node1" presStyleIdx="1" presStyleCnt="7">
        <dgm:presLayoutVars>
          <dgm:bulletEnabled val="1"/>
        </dgm:presLayoutVars>
      </dgm:prSet>
      <dgm:spPr/>
      <dgm:t>
        <a:bodyPr/>
        <a:lstStyle/>
        <a:p>
          <a:endParaRPr lang="en-US"/>
        </a:p>
      </dgm:t>
    </dgm:pt>
    <dgm:pt modelId="{3E0372F9-F5B5-4F4F-8E54-DCBC213DC303}" type="pres">
      <dgm:prSet presAssocID="{8E5FC335-C9C4-4396-A68E-A47822378FE5}" presName="Name9" presStyleLbl="parChTrans1D2" presStyleIdx="2" presStyleCnt="7"/>
      <dgm:spPr/>
      <dgm:t>
        <a:bodyPr/>
        <a:lstStyle/>
        <a:p>
          <a:endParaRPr lang="en-US"/>
        </a:p>
      </dgm:t>
    </dgm:pt>
    <dgm:pt modelId="{11E99740-53BA-466D-9BFF-9F21B8E961D7}" type="pres">
      <dgm:prSet presAssocID="{8E5FC335-C9C4-4396-A68E-A47822378FE5}" presName="connTx" presStyleLbl="parChTrans1D2" presStyleIdx="2" presStyleCnt="7"/>
      <dgm:spPr/>
      <dgm:t>
        <a:bodyPr/>
        <a:lstStyle/>
        <a:p>
          <a:endParaRPr lang="en-US"/>
        </a:p>
      </dgm:t>
    </dgm:pt>
    <dgm:pt modelId="{E0650424-D878-4D08-A67C-61BCE2D6531D}" type="pres">
      <dgm:prSet presAssocID="{270B97F0-6CA0-40C8-9B29-260A387C75E8}" presName="node" presStyleLbl="node1" presStyleIdx="2" presStyleCnt="7">
        <dgm:presLayoutVars>
          <dgm:bulletEnabled val="1"/>
        </dgm:presLayoutVars>
      </dgm:prSet>
      <dgm:spPr/>
      <dgm:t>
        <a:bodyPr/>
        <a:lstStyle/>
        <a:p>
          <a:endParaRPr lang="en-US"/>
        </a:p>
      </dgm:t>
    </dgm:pt>
    <dgm:pt modelId="{286407CD-BEF9-4946-930F-77A07C818ED3}" type="pres">
      <dgm:prSet presAssocID="{102EBF20-D883-4C76-8FD8-AFC41A38189B}" presName="Name9" presStyleLbl="parChTrans1D2" presStyleIdx="3" presStyleCnt="7"/>
      <dgm:spPr/>
      <dgm:t>
        <a:bodyPr/>
        <a:lstStyle/>
        <a:p>
          <a:endParaRPr lang="en-US"/>
        </a:p>
      </dgm:t>
    </dgm:pt>
    <dgm:pt modelId="{6BE6B7E0-6B1C-4B23-8AEC-CFD0918917FD}" type="pres">
      <dgm:prSet presAssocID="{102EBF20-D883-4C76-8FD8-AFC41A38189B}" presName="connTx" presStyleLbl="parChTrans1D2" presStyleIdx="3" presStyleCnt="7"/>
      <dgm:spPr/>
      <dgm:t>
        <a:bodyPr/>
        <a:lstStyle/>
        <a:p>
          <a:endParaRPr lang="en-US"/>
        </a:p>
      </dgm:t>
    </dgm:pt>
    <dgm:pt modelId="{CF64B9C4-8BF2-408B-9369-1B0760DFFB00}" type="pres">
      <dgm:prSet presAssocID="{F004E82F-4D3D-4E15-B6D2-43C6F2B7DC2A}" presName="node" presStyleLbl="node1" presStyleIdx="3" presStyleCnt="7">
        <dgm:presLayoutVars>
          <dgm:bulletEnabled val="1"/>
        </dgm:presLayoutVars>
      </dgm:prSet>
      <dgm:spPr/>
      <dgm:t>
        <a:bodyPr/>
        <a:lstStyle/>
        <a:p>
          <a:endParaRPr lang="en-US"/>
        </a:p>
      </dgm:t>
    </dgm:pt>
    <dgm:pt modelId="{A2638340-5DE5-4188-90AE-1DF7560ADA2B}" type="pres">
      <dgm:prSet presAssocID="{0FC766D3-7DBA-4911-99A2-08DDCF923CEB}" presName="Name9" presStyleLbl="parChTrans1D2" presStyleIdx="4" presStyleCnt="7"/>
      <dgm:spPr/>
      <dgm:t>
        <a:bodyPr/>
        <a:lstStyle/>
        <a:p>
          <a:endParaRPr lang="en-US"/>
        </a:p>
      </dgm:t>
    </dgm:pt>
    <dgm:pt modelId="{591401FA-1808-4003-AF1D-CFC61E1FA22F}" type="pres">
      <dgm:prSet presAssocID="{0FC766D3-7DBA-4911-99A2-08DDCF923CEB}" presName="connTx" presStyleLbl="parChTrans1D2" presStyleIdx="4" presStyleCnt="7"/>
      <dgm:spPr/>
      <dgm:t>
        <a:bodyPr/>
        <a:lstStyle/>
        <a:p>
          <a:endParaRPr lang="en-US"/>
        </a:p>
      </dgm:t>
    </dgm:pt>
    <dgm:pt modelId="{BAE2B06D-21C9-461F-A29D-2C1FD00427AC}" type="pres">
      <dgm:prSet presAssocID="{24597071-B848-4A42-B2F8-BF1F0664163D}" presName="node" presStyleLbl="node1" presStyleIdx="4" presStyleCnt="7">
        <dgm:presLayoutVars>
          <dgm:bulletEnabled val="1"/>
        </dgm:presLayoutVars>
      </dgm:prSet>
      <dgm:spPr/>
      <dgm:t>
        <a:bodyPr/>
        <a:lstStyle/>
        <a:p>
          <a:endParaRPr lang="en-US"/>
        </a:p>
      </dgm:t>
    </dgm:pt>
    <dgm:pt modelId="{D9B85DF5-F89D-4388-A8CC-1970FAD2CFB5}" type="pres">
      <dgm:prSet presAssocID="{AD82DE99-E5E1-4BD5-A5FB-32127D23BF12}" presName="Name9" presStyleLbl="parChTrans1D2" presStyleIdx="5" presStyleCnt="7"/>
      <dgm:spPr/>
      <dgm:t>
        <a:bodyPr/>
        <a:lstStyle/>
        <a:p>
          <a:endParaRPr lang="en-US"/>
        </a:p>
      </dgm:t>
    </dgm:pt>
    <dgm:pt modelId="{AF9FED2E-B79C-41B8-AA0B-61C927BDFA27}" type="pres">
      <dgm:prSet presAssocID="{AD82DE99-E5E1-4BD5-A5FB-32127D23BF12}" presName="connTx" presStyleLbl="parChTrans1D2" presStyleIdx="5" presStyleCnt="7"/>
      <dgm:spPr/>
      <dgm:t>
        <a:bodyPr/>
        <a:lstStyle/>
        <a:p>
          <a:endParaRPr lang="en-US"/>
        </a:p>
      </dgm:t>
    </dgm:pt>
    <dgm:pt modelId="{7EAA9EE8-107A-454D-98B3-7C1B5ACEEAF6}" type="pres">
      <dgm:prSet presAssocID="{2069EB64-4276-4CE7-B276-9AEABB31EC42}" presName="node" presStyleLbl="node1" presStyleIdx="5" presStyleCnt="7">
        <dgm:presLayoutVars>
          <dgm:bulletEnabled val="1"/>
        </dgm:presLayoutVars>
      </dgm:prSet>
      <dgm:spPr/>
      <dgm:t>
        <a:bodyPr/>
        <a:lstStyle/>
        <a:p>
          <a:endParaRPr lang="en-US"/>
        </a:p>
      </dgm:t>
    </dgm:pt>
    <dgm:pt modelId="{D9448377-EE02-4CF1-8056-03F8B4892EEE}" type="pres">
      <dgm:prSet presAssocID="{44EDC3CE-9266-4840-9711-6F565FC0479B}" presName="Name9" presStyleLbl="parChTrans1D2" presStyleIdx="6" presStyleCnt="7"/>
      <dgm:spPr/>
      <dgm:t>
        <a:bodyPr/>
        <a:lstStyle/>
        <a:p>
          <a:endParaRPr lang="en-US"/>
        </a:p>
      </dgm:t>
    </dgm:pt>
    <dgm:pt modelId="{0B732F8A-896E-4BC5-A697-16BF232F4406}" type="pres">
      <dgm:prSet presAssocID="{44EDC3CE-9266-4840-9711-6F565FC0479B}" presName="connTx" presStyleLbl="parChTrans1D2" presStyleIdx="6" presStyleCnt="7"/>
      <dgm:spPr/>
      <dgm:t>
        <a:bodyPr/>
        <a:lstStyle/>
        <a:p>
          <a:endParaRPr lang="en-US"/>
        </a:p>
      </dgm:t>
    </dgm:pt>
    <dgm:pt modelId="{A92AED3A-D15C-41B2-815C-68859853F383}" type="pres">
      <dgm:prSet presAssocID="{457EEDEB-4BCD-492A-A068-E7E9B1EB15AB}" presName="node" presStyleLbl="node1" presStyleIdx="6" presStyleCnt="7">
        <dgm:presLayoutVars>
          <dgm:bulletEnabled val="1"/>
        </dgm:presLayoutVars>
      </dgm:prSet>
      <dgm:spPr/>
      <dgm:t>
        <a:bodyPr/>
        <a:lstStyle/>
        <a:p>
          <a:endParaRPr lang="en-US"/>
        </a:p>
      </dgm:t>
    </dgm:pt>
  </dgm:ptLst>
  <dgm:cxnLst>
    <dgm:cxn modelId="{6FB11365-5CD4-421E-9123-E3E7AEFA1870}" srcId="{F893A53C-3A5A-4104-B035-F1B120848601}" destId="{FAF382DA-ED3B-40B0-BA48-EF00F040DADA}" srcOrd="0" destOrd="0" parTransId="{D5867D24-FC5F-4AE4-A478-0ADF79525B05}" sibTransId="{DB450AF1-D934-4AA7-B3AE-D5434E9291AF}"/>
    <dgm:cxn modelId="{8F0E58CF-61DB-4B9D-B166-9886F547DA18}" srcId="{F893A53C-3A5A-4104-B035-F1B120848601}" destId="{270B97F0-6CA0-40C8-9B29-260A387C75E8}" srcOrd="2" destOrd="0" parTransId="{8E5FC335-C9C4-4396-A68E-A47822378FE5}" sibTransId="{4F2D44C9-DD06-4FC0-A712-81E27E31183C}"/>
    <dgm:cxn modelId="{497E450C-FC00-4B59-8A05-46243546F5BC}" srcId="{F893A53C-3A5A-4104-B035-F1B120848601}" destId="{24597071-B848-4A42-B2F8-BF1F0664163D}" srcOrd="4" destOrd="0" parTransId="{0FC766D3-7DBA-4911-99A2-08DDCF923CEB}" sibTransId="{1DC1C5F0-3C92-4DD6-8DBB-7EE57F273A58}"/>
    <dgm:cxn modelId="{AE8446FF-E1BB-49C7-B3C2-42E44ED52BA3}" type="presOf" srcId="{8E5FC335-C9C4-4396-A68E-A47822378FE5}" destId="{11E99740-53BA-466D-9BFF-9F21B8E961D7}" srcOrd="1" destOrd="0" presId="urn:microsoft.com/office/officeart/2005/8/layout/radial1"/>
    <dgm:cxn modelId="{A2149416-B7CE-452B-8EA2-61A5F7F4798F}" srcId="{F893A53C-3A5A-4104-B035-F1B120848601}" destId="{457EEDEB-4BCD-492A-A068-E7E9B1EB15AB}" srcOrd="6" destOrd="0" parTransId="{44EDC3CE-9266-4840-9711-6F565FC0479B}" sibTransId="{2CD8C0C2-55A2-494E-A92A-7CADD0612A56}"/>
    <dgm:cxn modelId="{BB84624B-AF75-48E3-9257-35D42D12A678}" type="presOf" srcId="{D5867D24-FC5F-4AE4-A478-0ADF79525B05}" destId="{92FABE0B-032B-49F7-BA96-B64FD40975C6}" srcOrd="0" destOrd="0" presId="urn:microsoft.com/office/officeart/2005/8/layout/radial1"/>
    <dgm:cxn modelId="{16AB075F-2C86-4B3D-8C13-FF719AF0F3C4}" type="presOf" srcId="{102EBF20-D883-4C76-8FD8-AFC41A38189B}" destId="{286407CD-BEF9-4946-930F-77A07C818ED3}" srcOrd="0" destOrd="0" presId="urn:microsoft.com/office/officeart/2005/8/layout/radial1"/>
    <dgm:cxn modelId="{483577EC-AB25-4DFF-A8D0-34ED69443F55}" type="presOf" srcId="{AD82DE99-E5E1-4BD5-A5FB-32127D23BF12}" destId="{AF9FED2E-B79C-41B8-AA0B-61C927BDFA27}" srcOrd="1" destOrd="0" presId="urn:microsoft.com/office/officeart/2005/8/layout/radial1"/>
    <dgm:cxn modelId="{F72158FD-8449-4BAA-A33E-68D5DB286C5B}" type="presOf" srcId="{8FD338A9-7296-46D6-AE9C-C7EB038E909F}" destId="{39C6BB08-29BF-4B1A-9843-9794DD0D6E51}" srcOrd="0" destOrd="0" presId="urn:microsoft.com/office/officeart/2005/8/layout/radial1"/>
    <dgm:cxn modelId="{10DE0B7A-BDF1-4796-A298-136D2512D4F4}" type="presOf" srcId="{24597071-B848-4A42-B2F8-BF1F0664163D}" destId="{BAE2B06D-21C9-461F-A29D-2C1FD00427AC}" srcOrd="0" destOrd="0" presId="urn:microsoft.com/office/officeart/2005/8/layout/radial1"/>
    <dgm:cxn modelId="{0E745060-42BC-4900-9FCE-50770D33C05C}" type="presOf" srcId="{0FC766D3-7DBA-4911-99A2-08DDCF923CEB}" destId="{591401FA-1808-4003-AF1D-CFC61E1FA22F}" srcOrd="1" destOrd="0" presId="urn:microsoft.com/office/officeart/2005/8/layout/radial1"/>
    <dgm:cxn modelId="{8092834E-BD52-4468-B1CC-6BDCD9649F82}" srcId="{F893A53C-3A5A-4104-B035-F1B120848601}" destId="{2069EB64-4276-4CE7-B276-9AEABB31EC42}" srcOrd="5" destOrd="0" parTransId="{AD82DE99-E5E1-4BD5-A5FB-32127D23BF12}" sibTransId="{659EEBC4-6AF7-4D46-8953-B49DB22E7805}"/>
    <dgm:cxn modelId="{DEF0125D-8D92-4D4A-8B7D-7524EA1BFCB9}" type="presOf" srcId="{2069EB64-4276-4CE7-B276-9AEABB31EC42}" destId="{7EAA9EE8-107A-454D-98B3-7C1B5ACEEAF6}" srcOrd="0" destOrd="0" presId="urn:microsoft.com/office/officeart/2005/8/layout/radial1"/>
    <dgm:cxn modelId="{F226C90C-B327-4D42-AC91-DD528C0CEDC0}" type="presOf" srcId="{102EBF20-D883-4C76-8FD8-AFC41A38189B}" destId="{6BE6B7E0-6B1C-4B23-8AEC-CFD0918917FD}" srcOrd="1" destOrd="0" presId="urn:microsoft.com/office/officeart/2005/8/layout/radial1"/>
    <dgm:cxn modelId="{8D346192-176A-483A-A2FB-AA7F85F15282}" type="presOf" srcId="{AD82DE99-E5E1-4BD5-A5FB-32127D23BF12}" destId="{D9B85DF5-F89D-4388-A8CC-1970FAD2CFB5}" srcOrd="0" destOrd="0" presId="urn:microsoft.com/office/officeart/2005/8/layout/radial1"/>
    <dgm:cxn modelId="{3F30A694-AC09-49B5-A305-FA2A6567E39A}" type="presOf" srcId="{0FC766D3-7DBA-4911-99A2-08DDCF923CEB}" destId="{A2638340-5DE5-4188-90AE-1DF7560ADA2B}" srcOrd="0" destOrd="0" presId="urn:microsoft.com/office/officeart/2005/8/layout/radial1"/>
    <dgm:cxn modelId="{E2D25AFD-0A8A-4C1F-80D3-CE92FECD4263}" srcId="{F893A53C-3A5A-4104-B035-F1B120848601}" destId="{325BAD2F-E0F7-4A69-A4E5-C4BCD5A2E9EF}" srcOrd="1" destOrd="0" parTransId="{8FD338A9-7296-46D6-AE9C-C7EB038E909F}" sibTransId="{DA4A6C9E-B5BF-4844-91CC-3EFD7851111D}"/>
    <dgm:cxn modelId="{591392D2-6868-46D6-996D-596F5E7798F0}" srcId="{F893A53C-3A5A-4104-B035-F1B120848601}" destId="{F004E82F-4D3D-4E15-B6D2-43C6F2B7DC2A}" srcOrd="3" destOrd="0" parTransId="{102EBF20-D883-4C76-8FD8-AFC41A38189B}" sibTransId="{403C6CC6-CC23-429E-BF1D-E13E67FFDA71}"/>
    <dgm:cxn modelId="{B7E9FD64-87DE-45E0-A288-0126690C8CE7}" type="presOf" srcId="{270B97F0-6CA0-40C8-9B29-260A387C75E8}" destId="{E0650424-D878-4D08-A67C-61BCE2D6531D}" srcOrd="0" destOrd="0" presId="urn:microsoft.com/office/officeart/2005/8/layout/radial1"/>
    <dgm:cxn modelId="{6A919427-2986-4CD9-A301-7E4F6964EA25}" type="presOf" srcId="{325BAD2F-E0F7-4A69-A4E5-C4BCD5A2E9EF}" destId="{2F463F6A-416E-424E-95ED-A2044BDD020D}" srcOrd="0" destOrd="0" presId="urn:microsoft.com/office/officeart/2005/8/layout/radial1"/>
    <dgm:cxn modelId="{FDA8F9C2-2B09-4144-B31A-3BF7EBF5FFE4}" type="presOf" srcId="{457EEDEB-4BCD-492A-A068-E7E9B1EB15AB}" destId="{A92AED3A-D15C-41B2-815C-68859853F383}" srcOrd="0" destOrd="0" presId="urn:microsoft.com/office/officeart/2005/8/layout/radial1"/>
    <dgm:cxn modelId="{41200523-6FDA-4267-8D5B-5312CC9FC796}" type="presOf" srcId="{8E5FC335-C9C4-4396-A68E-A47822378FE5}" destId="{3E0372F9-F5B5-4F4F-8E54-DCBC213DC303}" srcOrd="0" destOrd="0" presId="urn:microsoft.com/office/officeart/2005/8/layout/radial1"/>
    <dgm:cxn modelId="{6EE64DF3-6E9A-4BD8-8723-F8A92236CC93}" type="presOf" srcId="{D5867D24-FC5F-4AE4-A478-0ADF79525B05}" destId="{EA43261B-1BF9-4736-9708-801C35B1B895}" srcOrd="1" destOrd="0" presId="urn:microsoft.com/office/officeart/2005/8/layout/radial1"/>
    <dgm:cxn modelId="{E84B4814-64CB-4E4F-94C0-84A55F896B14}" type="presOf" srcId="{7274B8DA-04F9-41A2-862B-B4CC2BD812E5}" destId="{FA9D9EBC-E120-4E7C-841F-A932DD1FBB63}" srcOrd="0" destOrd="0" presId="urn:microsoft.com/office/officeart/2005/8/layout/radial1"/>
    <dgm:cxn modelId="{3BF0ABA5-3212-4BB3-9E5D-A759DDB979E6}" srcId="{7274B8DA-04F9-41A2-862B-B4CC2BD812E5}" destId="{F893A53C-3A5A-4104-B035-F1B120848601}" srcOrd="0" destOrd="0" parTransId="{D4ED2E2C-5640-4E20-9A72-E5BC84FB67FA}" sibTransId="{DF3CB8C5-F8CD-46A3-B80C-DD8D63896BE8}"/>
    <dgm:cxn modelId="{B1E2C3D5-7FA3-4782-860D-BCC2AA5E38A5}" type="presOf" srcId="{44EDC3CE-9266-4840-9711-6F565FC0479B}" destId="{0B732F8A-896E-4BC5-A697-16BF232F4406}" srcOrd="1" destOrd="0" presId="urn:microsoft.com/office/officeart/2005/8/layout/radial1"/>
    <dgm:cxn modelId="{D187F313-27C4-49B3-AD53-371F13777A31}" type="presOf" srcId="{44EDC3CE-9266-4840-9711-6F565FC0479B}" destId="{D9448377-EE02-4CF1-8056-03F8B4892EEE}" srcOrd="0" destOrd="0" presId="urn:microsoft.com/office/officeart/2005/8/layout/radial1"/>
    <dgm:cxn modelId="{5050FF62-A2FE-4AAF-8A66-83F6E455B6D8}" type="presOf" srcId="{F893A53C-3A5A-4104-B035-F1B120848601}" destId="{7DC6389E-6E0B-4AC4-9E37-E62E7578E380}" srcOrd="0" destOrd="0" presId="urn:microsoft.com/office/officeart/2005/8/layout/radial1"/>
    <dgm:cxn modelId="{ECFE9467-661B-4A85-9753-FB44769A62CC}" type="presOf" srcId="{FAF382DA-ED3B-40B0-BA48-EF00F040DADA}" destId="{780F26F0-B4D5-400F-95F4-A83520713C51}" srcOrd="0" destOrd="0" presId="urn:microsoft.com/office/officeart/2005/8/layout/radial1"/>
    <dgm:cxn modelId="{ADA35F03-00D6-4CBB-8F62-4C9DBCC05871}" type="presOf" srcId="{8FD338A9-7296-46D6-AE9C-C7EB038E909F}" destId="{388063F8-A8C4-480E-9BAA-36AEFF1153BB}" srcOrd="1" destOrd="0" presId="urn:microsoft.com/office/officeart/2005/8/layout/radial1"/>
    <dgm:cxn modelId="{D603CA83-AD13-4858-97B1-0252FA605B46}" type="presOf" srcId="{F004E82F-4D3D-4E15-B6D2-43C6F2B7DC2A}" destId="{CF64B9C4-8BF2-408B-9369-1B0760DFFB00}" srcOrd="0" destOrd="0" presId="urn:microsoft.com/office/officeart/2005/8/layout/radial1"/>
    <dgm:cxn modelId="{97A90EA1-E0CA-4C83-ABAD-D1DD8976865E}" type="presParOf" srcId="{FA9D9EBC-E120-4E7C-841F-A932DD1FBB63}" destId="{7DC6389E-6E0B-4AC4-9E37-E62E7578E380}" srcOrd="0" destOrd="0" presId="urn:microsoft.com/office/officeart/2005/8/layout/radial1"/>
    <dgm:cxn modelId="{11FB4E6B-D3CD-46BC-A4A1-46BA4878DB3A}" type="presParOf" srcId="{FA9D9EBC-E120-4E7C-841F-A932DD1FBB63}" destId="{92FABE0B-032B-49F7-BA96-B64FD40975C6}" srcOrd="1" destOrd="0" presId="urn:microsoft.com/office/officeart/2005/8/layout/radial1"/>
    <dgm:cxn modelId="{72EBCD7A-5064-4E53-863C-5F19E612D15F}" type="presParOf" srcId="{92FABE0B-032B-49F7-BA96-B64FD40975C6}" destId="{EA43261B-1BF9-4736-9708-801C35B1B895}" srcOrd="0" destOrd="0" presId="urn:microsoft.com/office/officeart/2005/8/layout/radial1"/>
    <dgm:cxn modelId="{C8DFB77F-BE1B-4A46-BC89-FD892A0A6262}" type="presParOf" srcId="{FA9D9EBC-E120-4E7C-841F-A932DD1FBB63}" destId="{780F26F0-B4D5-400F-95F4-A83520713C51}" srcOrd="2" destOrd="0" presId="urn:microsoft.com/office/officeart/2005/8/layout/radial1"/>
    <dgm:cxn modelId="{83F10EEB-58FE-4AD4-8FE2-EABB680A2A71}" type="presParOf" srcId="{FA9D9EBC-E120-4E7C-841F-A932DD1FBB63}" destId="{39C6BB08-29BF-4B1A-9843-9794DD0D6E51}" srcOrd="3" destOrd="0" presId="urn:microsoft.com/office/officeart/2005/8/layout/radial1"/>
    <dgm:cxn modelId="{9BF61BA2-C2DE-4DEB-AB96-FD213C7C1A8A}" type="presParOf" srcId="{39C6BB08-29BF-4B1A-9843-9794DD0D6E51}" destId="{388063F8-A8C4-480E-9BAA-36AEFF1153BB}" srcOrd="0" destOrd="0" presId="urn:microsoft.com/office/officeart/2005/8/layout/radial1"/>
    <dgm:cxn modelId="{F5B8F079-68B0-4104-BEC9-EE821B72C078}" type="presParOf" srcId="{FA9D9EBC-E120-4E7C-841F-A932DD1FBB63}" destId="{2F463F6A-416E-424E-95ED-A2044BDD020D}" srcOrd="4" destOrd="0" presId="urn:microsoft.com/office/officeart/2005/8/layout/radial1"/>
    <dgm:cxn modelId="{BF69F610-49F5-4129-98BD-6AE53A624F4A}" type="presParOf" srcId="{FA9D9EBC-E120-4E7C-841F-A932DD1FBB63}" destId="{3E0372F9-F5B5-4F4F-8E54-DCBC213DC303}" srcOrd="5" destOrd="0" presId="urn:microsoft.com/office/officeart/2005/8/layout/radial1"/>
    <dgm:cxn modelId="{8A50B7E6-D632-474F-8261-B6A4BCCF33D2}" type="presParOf" srcId="{3E0372F9-F5B5-4F4F-8E54-DCBC213DC303}" destId="{11E99740-53BA-466D-9BFF-9F21B8E961D7}" srcOrd="0" destOrd="0" presId="urn:microsoft.com/office/officeart/2005/8/layout/radial1"/>
    <dgm:cxn modelId="{B5E86334-21DA-47CF-866B-7324ED8DC4B5}" type="presParOf" srcId="{FA9D9EBC-E120-4E7C-841F-A932DD1FBB63}" destId="{E0650424-D878-4D08-A67C-61BCE2D6531D}" srcOrd="6" destOrd="0" presId="urn:microsoft.com/office/officeart/2005/8/layout/radial1"/>
    <dgm:cxn modelId="{51DCAAE8-4878-4A5E-8F0F-4DEFF15A6DEE}" type="presParOf" srcId="{FA9D9EBC-E120-4E7C-841F-A932DD1FBB63}" destId="{286407CD-BEF9-4946-930F-77A07C818ED3}" srcOrd="7" destOrd="0" presId="urn:microsoft.com/office/officeart/2005/8/layout/radial1"/>
    <dgm:cxn modelId="{BC8FDAB0-8CFC-4845-BC01-B03CD9C6B9A6}" type="presParOf" srcId="{286407CD-BEF9-4946-930F-77A07C818ED3}" destId="{6BE6B7E0-6B1C-4B23-8AEC-CFD0918917FD}" srcOrd="0" destOrd="0" presId="urn:microsoft.com/office/officeart/2005/8/layout/radial1"/>
    <dgm:cxn modelId="{37143956-9FC2-4B2A-B2AE-3C50AE3AABF4}" type="presParOf" srcId="{FA9D9EBC-E120-4E7C-841F-A932DD1FBB63}" destId="{CF64B9C4-8BF2-408B-9369-1B0760DFFB00}" srcOrd="8" destOrd="0" presId="urn:microsoft.com/office/officeart/2005/8/layout/radial1"/>
    <dgm:cxn modelId="{38A81879-74A2-4493-B542-C6A426409920}" type="presParOf" srcId="{FA9D9EBC-E120-4E7C-841F-A932DD1FBB63}" destId="{A2638340-5DE5-4188-90AE-1DF7560ADA2B}" srcOrd="9" destOrd="0" presId="urn:microsoft.com/office/officeart/2005/8/layout/radial1"/>
    <dgm:cxn modelId="{DB839D3E-C8D3-40BD-9D5A-6F4D98035C91}" type="presParOf" srcId="{A2638340-5DE5-4188-90AE-1DF7560ADA2B}" destId="{591401FA-1808-4003-AF1D-CFC61E1FA22F}" srcOrd="0" destOrd="0" presId="urn:microsoft.com/office/officeart/2005/8/layout/radial1"/>
    <dgm:cxn modelId="{DD9D7779-7D1E-40C9-B320-86E847719777}" type="presParOf" srcId="{FA9D9EBC-E120-4E7C-841F-A932DD1FBB63}" destId="{BAE2B06D-21C9-461F-A29D-2C1FD00427AC}" srcOrd="10" destOrd="0" presId="urn:microsoft.com/office/officeart/2005/8/layout/radial1"/>
    <dgm:cxn modelId="{1F136939-4323-4865-93A1-41395C47AE5A}" type="presParOf" srcId="{FA9D9EBC-E120-4E7C-841F-A932DD1FBB63}" destId="{D9B85DF5-F89D-4388-A8CC-1970FAD2CFB5}" srcOrd="11" destOrd="0" presId="urn:microsoft.com/office/officeart/2005/8/layout/radial1"/>
    <dgm:cxn modelId="{EBABBC70-078E-4C3B-A0C9-76A69B4B116C}" type="presParOf" srcId="{D9B85DF5-F89D-4388-A8CC-1970FAD2CFB5}" destId="{AF9FED2E-B79C-41B8-AA0B-61C927BDFA27}" srcOrd="0" destOrd="0" presId="urn:microsoft.com/office/officeart/2005/8/layout/radial1"/>
    <dgm:cxn modelId="{1B1FBD31-D477-417E-AEAD-F6D20BF8ADE7}" type="presParOf" srcId="{FA9D9EBC-E120-4E7C-841F-A932DD1FBB63}" destId="{7EAA9EE8-107A-454D-98B3-7C1B5ACEEAF6}" srcOrd="12" destOrd="0" presId="urn:microsoft.com/office/officeart/2005/8/layout/radial1"/>
    <dgm:cxn modelId="{2A5C6B30-3A5B-4F21-AB21-DCB8926D6649}" type="presParOf" srcId="{FA9D9EBC-E120-4E7C-841F-A932DD1FBB63}" destId="{D9448377-EE02-4CF1-8056-03F8B4892EEE}" srcOrd="13" destOrd="0" presId="urn:microsoft.com/office/officeart/2005/8/layout/radial1"/>
    <dgm:cxn modelId="{8FB4A523-BD55-4C41-9BFE-2CD8D09CDF34}" type="presParOf" srcId="{D9448377-EE02-4CF1-8056-03F8B4892EEE}" destId="{0B732F8A-896E-4BC5-A697-16BF232F4406}" srcOrd="0" destOrd="0" presId="urn:microsoft.com/office/officeart/2005/8/layout/radial1"/>
    <dgm:cxn modelId="{23793839-78C3-402C-AEDD-77B229AC78B2}" type="presParOf" srcId="{FA9D9EBC-E120-4E7C-841F-A932DD1FBB63}" destId="{A92AED3A-D15C-41B2-815C-68859853F383}" srcOrd="14" destOrd="0" presId="urn:microsoft.com/office/officeart/2005/8/layout/radial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1313" cy="49053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765550" y="0"/>
            <a:ext cx="2881313" cy="49053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57D8DAE7-B979-4057-A2BA-BD3FF435A483}" type="datetimeFigureOut">
              <a:rPr lang="en-US"/>
              <a:pPr>
                <a:defRPr/>
              </a:pPr>
              <a:t>2/15/2013</a:t>
            </a:fld>
            <a:endParaRPr lang="en-US"/>
          </a:p>
        </p:txBody>
      </p:sp>
      <p:sp>
        <p:nvSpPr>
          <p:cNvPr id="4" name="Footer Placeholder 3"/>
          <p:cNvSpPr>
            <a:spLocks noGrp="1"/>
          </p:cNvSpPr>
          <p:nvPr>
            <p:ph type="ftr" sz="quarter" idx="2"/>
          </p:nvPr>
        </p:nvSpPr>
        <p:spPr>
          <a:xfrm>
            <a:off x="0" y="9313863"/>
            <a:ext cx="2881313" cy="49053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765550" y="9313863"/>
            <a:ext cx="2881313" cy="49053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B069DF24-0CBB-4886-B9C5-C4AFE1713A90}"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1313" cy="49053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765550" y="0"/>
            <a:ext cx="2881313" cy="49053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931B2220-A190-455F-AD0C-87DD2A01C379}" type="datetimeFigureOut">
              <a:rPr lang="en-US"/>
              <a:pPr>
                <a:defRPr/>
              </a:pPr>
              <a:t>2/15/2013</a:t>
            </a:fld>
            <a:endParaRPr lang="en-US"/>
          </a:p>
        </p:txBody>
      </p:sp>
      <p:sp>
        <p:nvSpPr>
          <p:cNvPr id="4" name="Slide Image Placeholder 3"/>
          <p:cNvSpPr>
            <a:spLocks noGrp="1" noRot="1" noChangeAspect="1"/>
          </p:cNvSpPr>
          <p:nvPr>
            <p:ph type="sldImg" idx="2"/>
          </p:nvPr>
        </p:nvSpPr>
        <p:spPr>
          <a:xfrm>
            <a:off x="873125" y="735013"/>
            <a:ext cx="4902200" cy="3678237"/>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65163" y="4657725"/>
            <a:ext cx="5318125" cy="441325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313863"/>
            <a:ext cx="2881313" cy="49053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765550" y="9313863"/>
            <a:ext cx="2881313" cy="49053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F7F5249A-1334-4DA4-8712-3349706BDDF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en.wikipedia.org/wiki/Institutions" TargetMode="External"/><Relationship Id="rId13" Type="http://schemas.openxmlformats.org/officeDocument/2006/relationships/hyperlink" Target="http://en.wikipedia.org/wiki/Bohemianism" TargetMode="External"/><Relationship Id="rId3" Type="http://schemas.openxmlformats.org/officeDocument/2006/relationships/hyperlink" Target="http://en.wikipedia.org/wiki/Moral" TargetMode="External"/><Relationship Id="rId7" Type="http://schemas.openxmlformats.org/officeDocument/2006/relationships/hyperlink" Target="http://en.wikipedia.org/wiki/Society" TargetMode="External"/><Relationship Id="rId12" Type="http://schemas.openxmlformats.org/officeDocument/2006/relationships/hyperlink" Target="http://en.wikipedia.org/wiki/Idiosyncrasy"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en.wikipedia.org/wiki/Independence" TargetMode="External"/><Relationship Id="rId11" Type="http://schemas.openxmlformats.org/officeDocument/2006/relationships/hyperlink" Target="http://en.wikipedia.org/wiki/Anarchism" TargetMode="External"/><Relationship Id="rId5" Type="http://schemas.openxmlformats.org/officeDocument/2006/relationships/hyperlink" Target="http://en.wikipedia.org/wiki/Individual" TargetMode="External"/><Relationship Id="rId10" Type="http://schemas.openxmlformats.org/officeDocument/2006/relationships/hyperlink" Target="http://en.wikipedia.org/wiki/Existentialism" TargetMode="External"/><Relationship Id="rId4" Type="http://schemas.openxmlformats.org/officeDocument/2006/relationships/hyperlink" Target="http://en.wikipedia.org/wiki/Political_philosophy" TargetMode="External"/><Relationship Id="rId9" Type="http://schemas.openxmlformats.org/officeDocument/2006/relationships/hyperlink" Target="http://en.wikipedia.org/wiki/Liberalism" TargetMode="External"/><Relationship Id="rId14" Type="http://schemas.openxmlformats.org/officeDocument/2006/relationships/hyperlink" Target="http://en.wikipedia.org/wiki/Humanism"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Today we’re going to talk about culture and how cultural differences impact the way we interact and work with each other.</a:t>
            </a:r>
          </a:p>
          <a:p>
            <a:pPr eaLnBrk="1" hangingPunct="1">
              <a:spcBef>
                <a:spcPct val="0"/>
              </a:spcBef>
            </a:pPr>
            <a:endParaRPr lang="en-US" smtClean="0"/>
          </a:p>
          <a:p>
            <a:pPr eaLnBrk="1" hangingPunct="1">
              <a:spcBef>
                <a:spcPct val="0"/>
              </a:spcBef>
            </a:pPr>
            <a:r>
              <a:rPr lang="en-US" smtClean="0"/>
              <a:t>Feel free to ask questions at anytime or tell me if you don’t understand something I say.</a:t>
            </a:r>
          </a:p>
          <a:p>
            <a:pPr eaLnBrk="1" hangingPunct="1">
              <a:spcBef>
                <a:spcPct val="0"/>
              </a:spcBef>
            </a:pPr>
            <a:endParaRPr lang="en-US" smtClean="0"/>
          </a:p>
          <a:p>
            <a:pPr eaLnBrk="1" hangingPunct="1">
              <a:spcBef>
                <a:spcPct val="0"/>
              </a:spcBef>
            </a:pPr>
            <a:r>
              <a:rPr lang="en-US" smtClean="0"/>
              <a:t>Firstly we need to understand what culture is.</a:t>
            </a:r>
          </a:p>
          <a:p>
            <a:pPr eaLnBrk="1" hangingPunct="1">
              <a:spcBef>
                <a:spcPct val="0"/>
              </a:spcBef>
            </a:pPr>
            <a:endParaRPr lang="en-US" smtClean="0"/>
          </a:p>
          <a:p>
            <a:pPr eaLnBrk="1" hangingPunct="1">
              <a:spcBef>
                <a:spcPct val="0"/>
              </a:spcBef>
            </a:pPr>
            <a:r>
              <a:rPr lang="en-US" smtClean="0"/>
              <a:t>Can anyone give me a definition of what the word culture means?</a:t>
            </a:r>
          </a:p>
        </p:txBody>
      </p:sp>
      <p:sp>
        <p:nvSpPr>
          <p:cNvPr id="163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0B3D4A4-7A35-4D07-9B66-CDDA9519B9ED}" type="slidenum">
              <a:rPr lang="en-US">
                <a:cs typeface="Arial" charset="0"/>
              </a:rPr>
              <a:pPr fontAlgn="base">
                <a:spcBef>
                  <a:spcPct val="0"/>
                </a:spcBef>
                <a:spcAft>
                  <a:spcPct val="0"/>
                </a:spcAft>
                <a:defRPr/>
              </a:pPr>
              <a:t>1</a:t>
            </a:fld>
            <a:endParaRPr lang="en-US">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p:spPr>
      </p:sp>
      <p:sp>
        <p:nvSpPr>
          <p:cNvPr id="368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 period of time characterized by the importance of logic and reason</a:t>
            </a:r>
          </a:p>
          <a:p>
            <a:pPr eaLnBrk="1" hangingPunct="1">
              <a:spcBef>
                <a:spcPct val="0"/>
              </a:spcBef>
            </a:pPr>
            <a:r>
              <a:rPr lang="en-US" smtClean="0"/>
              <a:t>“freedom to use one's own intelligence”</a:t>
            </a:r>
          </a:p>
          <a:p>
            <a:pPr eaLnBrk="1" hangingPunct="1">
              <a:spcBef>
                <a:spcPct val="0"/>
              </a:spcBef>
            </a:pPr>
            <a:r>
              <a:rPr lang="en-US" smtClean="0"/>
              <a:t>Separation from King + Religion</a:t>
            </a:r>
          </a:p>
          <a:p>
            <a:pPr eaLnBrk="1" hangingPunct="1">
              <a:spcBef>
                <a:spcPct val="0"/>
              </a:spcBef>
            </a:pPr>
            <a:r>
              <a:rPr lang="en-US" smtClean="0"/>
              <a:t>Common people got a voice</a:t>
            </a:r>
          </a:p>
          <a:p>
            <a:pPr eaLnBrk="1" hangingPunct="1">
              <a:spcBef>
                <a:spcPct val="0"/>
              </a:spcBef>
            </a:pPr>
            <a:endParaRPr lang="en-US" smtClean="0"/>
          </a:p>
          <a:p>
            <a:pPr eaLnBrk="1" hangingPunct="1">
              <a:spcBef>
                <a:spcPct val="0"/>
              </a:spcBef>
            </a:pPr>
            <a:r>
              <a:rPr lang="en-US" smtClean="0"/>
              <a:t>They were greatly impressed with the accomplishments of the Scientific Revolution, and when they used the word reason they were advocating the application of the scientific method to the understanding of all life.</a:t>
            </a:r>
          </a:p>
          <a:p>
            <a:pPr eaLnBrk="1" hangingPunct="1">
              <a:spcBef>
                <a:spcPct val="0"/>
              </a:spcBef>
            </a:pPr>
            <a:endParaRPr lang="en-US" smtClean="0"/>
          </a:p>
          <a:p>
            <a:pPr eaLnBrk="1" hangingPunct="1">
              <a:spcBef>
                <a:spcPct val="0"/>
              </a:spcBef>
            </a:pPr>
            <a:r>
              <a:rPr lang="en-US" smtClean="0"/>
              <a:t>Basic challenges to the authority of the king, freedom of speech, press, and religion, and the role of commoners in the government were revolutionary.</a:t>
            </a:r>
          </a:p>
        </p:txBody>
      </p:sp>
      <p:sp>
        <p:nvSpPr>
          <p:cNvPr id="348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1D8CA68-4E14-4909-8019-06CDBACDFEBA}" type="slidenum">
              <a:rPr lang="en-US">
                <a:cs typeface="Arial" charset="0"/>
              </a:rPr>
              <a:pPr fontAlgn="base">
                <a:spcBef>
                  <a:spcPct val="0"/>
                </a:spcBef>
                <a:spcAft>
                  <a:spcPct val="0"/>
                </a:spcAft>
                <a:defRPr/>
              </a:pPr>
              <a:t>10</a:t>
            </a:fld>
            <a:endParaRPr lang="en-US">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p:spPr>
      </p:sp>
      <p:sp>
        <p:nvSpPr>
          <p:cNvPr id="389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American Revolution refers to the political upheaval during the last half of the 18th century in which the Thirteen Colonies of North America overthrew the governance of the British Empire and then rejected the British monarchy to become the sovereign United States of America.</a:t>
            </a:r>
          </a:p>
        </p:txBody>
      </p:sp>
      <p:sp>
        <p:nvSpPr>
          <p:cNvPr id="368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F58288-64AD-423C-9763-1EDA605D61B2}" type="slidenum">
              <a:rPr lang="en-US">
                <a:cs typeface="Arial" charset="0"/>
              </a:rPr>
              <a:pPr fontAlgn="base">
                <a:spcBef>
                  <a:spcPct val="0"/>
                </a:spcBef>
                <a:spcAft>
                  <a:spcPct val="0"/>
                </a:spcAft>
                <a:defRPr/>
              </a:pPr>
              <a:t>11</a:t>
            </a:fld>
            <a:endParaRPr lang="en-US">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Advances in science and technology led to big changes in …</a:t>
            </a:r>
          </a:p>
          <a:p>
            <a:pPr eaLnBrk="1" hangingPunct="1">
              <a:spcBef>
                <a:spcPct val="0"/>
              </a:spcBef>
            </a:pPr>
            <a:endParaRPr lang="en-US" smtClean="0"/>
          </a:p>
          <a:p>
            <a:pPr eaLnBrk="1" hangingPunct="1">
              <a:spcBef>
                <a:spcPct val="0"/>
              </a:spcBef>
            </a:pPr>
            <a:r>
              <a:rPr lang="en-US" smtClean="0"/>
              <a:t>The Industrial Revolution was a period in the late 1800s and early 1900s when big changes in agriculture, manufacturing, production, and transportation had a huge effect on the conditions in Britain. The changes quickly spread throughout Europe, North America, and eventually the world.</a:t>
            </a:r>
          </a:p>
          <a:p>
            <a:pPr eaLnBrk="1" hangingPunct="1">
              <a:spcBef>
                <a:spcPct val="0"/>
              </a:spcBef>
            </a:pPr>
            <a:endParaRPr lang="en-US" smtClean="0"/>
          </a:p>
          <a:p>
            <a:pPr eaLnBrk="1" hangingPunct="1">
              <a:spcBef>
                <a:spcPct val="0"/>
              </a:spcBef>
            </a:pPr>
            <a:r>
              <a:rPr lang="en-US" smtClean="0"/>
              <a:t>Effort to build factories for massive production. Greatly altered economic and social systems. </a:t>
            </a:r>
          </a:p>
        </p:txBody>
      </p:sp>
      <p:sp>
        <p:nvSpPr>
          <p:cNvPr id="389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F61EC69-DF44-4773-BEBA-C972C13FA5A8}" type="slidenum">
              <a:rPr lang="en-US">
                <a:cs typeface="Arial" charset="0"/>
              </a:rPr>
              <a:pPr fontAlgn="base">
                <a:spcBef>
                  <a:spcPct val="0"/>
                </a:spcBef>
                <a:spcAft>
                  <a:spcPct val="0"/>
                </a:spcAft>
                <a:defRPr/>
              </a:pPr>
              <a:t>12</a:t>
            </a:fld>
            <a:endParaRPr lang="en-US">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p:spPr>
      </p:sp>
      <p:sp>
        <p:nvSpPr>
          <p:cNvPr id="430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Out culture is still changing and being recreated everyday</a:t>
            </a:r>
          </a:p>
          <a:p>
            <a:pPr eaLnBrk="1" hangingPunct="1">
              <a:spcBef>
                <a:spcPct val="0"/>
              </a:spcBef>
            </a:pPr>
            <a:endParaRPr lang="en-US" smtClean="0"/>
          </a:p>
          <a:p>
            <a:pPr eaLnBrk="1" hangingPunct="1">
              <a:spcBef>
                <a:spcPct val="0"/>
              </a:spcBef>
            </a:pPr>
            <a:r>
              <a:rPr lang="en-US" smtClean="0"/>
              <a:t>Obama is biggest event in recent history</a:t>
            </a:r>
          </a:p>
        </p:txBody>
      </p:sp>
      <p:sp>
        <p:nvSpPr>
          <p:cNvPr id="409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DD23E9-119F-473D-A594-B0689A9B0797}" type="slidenum">
              <a:rPr lang="en-US">
                <a:cs typeface="Arial" charset="0"/>
              </a:rPr>
              <a:pPr fontAlgn="base">
                <a:spcBef>
                  <a:spcPct val="0"/>
                </a:spcBef>
                <a:spcAft>
                  <a:spcPct val="0"/>
                </a:spcAft>
                <a:defRPr/>
              </a:pPr>
              <a:t>13</a:t>
            </a:fld>
            <a:endParaRPr lang="en-US">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p:spPr>
      </p:sp>
      <p:sp>
        <p:nvSpPr>
          <p:cNvPr id="450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These are core ideas and values which underlie western culture</a:t>
            </a:r>
          </a:p>
        </p:txBody>
      </p:sp>
      <p:sp>
        <p:nvSpPr>
          <p:cNvPr id="430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EAA11D7-A5B0-4A09-8152-51B224819B51}" type="slidenum">
              <a:rPr lang="en-US">
                <a:cs typeface="Arial" charset="0"/>
              </a:rPr>
              <a:pPr fontAlgn="base">
                <a:spcBef>
                  <a:spcPct val="0"/>
                </a:spcBef>
                <a:spcAft>
                  <a:spcPct val="0"/>
                </a:spcAft>
                <a:defRPr/>
              </a:pPr>
              <a:t>14</a:t>
            </a:fld>
            <a:endParaRPr lang="en-US">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There is no one “ideal” or “best” culture</a:t>
            </a:r>
          </a:p>
          <a:p>
            <a:pPr eaLnBrk="1" hangingPunct="1">
              <a:spcBef>
                <a:spcPct val="0"/>
              </a:spcBef>
            </a:pPr>
            <a:endParaRPr lang="en-US" smtClean="0"/>
          </a:p>
          <a:p>
            <a:pPr eaLnBrk="1" hangingPunct="1">
              <a:spcBef>
                <a:spcPct val="0"/>
              </a:spcBef>
            </a:pPr>
            <a:r>
              <a:rPr lang="en-US" smtClean="0"/>
              <a:t>Western culture exists around the world in some form (inc. Japan, Korea &amp; China)</a:t>
            </a:r>
          </a:p>
          <a:p>
            <a:pPr eaLnBrk="1" hangingPunct="1">
              <a:spcBef>
                <a:spcPct val="0"/>
              </a:spcBef>
            </a:pPr>
            <a:endParaRPr lang="en-US" smtClean="0"/>
          </a:p>
          <a:p>
            <a:pPr eaLnBrk="1" hangingPunct="1">
              <a:spcBef>
                <a:spcPct val="0"/>
              </a:spcBef>
            </a:pPr>
            <a:r>
              <a:rPr lang="en-US" smtClean="0"/>
              <a:t>Cultures can be different not only between continents or nations, but also within the same company or even family.</a:t>
            </a:r>
          </a:p>
          <a:p>
            <a:pPr eaLnBrk="1" hangingPunct="1">
              <a:spcBef>
                <a:spcPct val="0"/>
              </a:spcBef>
            </a:pPr>
            <a:endParaRPr lang="en-US" smtClean="0"/>
          </a:p>
        </p:txBody>
      </p:sp>
      <p:sp>
        <p:nvSpPr>
          <p:cNvPr id="450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3D5D5CD-545C-4A5D-9B1E-E5BBCBCA6F61}" type="slidenum">
              <a:rPr lang="en-US">
                <a:cs typeface="Arial" charset="0"/>
              </a:rPr>
              <a:pPr fontAlgn="base">
                <a:spcBef>
                  <a:spcPct val="0"/>
                </a:spcBef>
                <a:spcAft>
                  <a:spcPct val="0"/>
                </a:spcAft>
                <a:defRPr/>
              </a:pPr>
              <a:t>15</a:t>
            </a:fld>
            <a:endParaRPr lang="en-US">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p:spPr>
      </p:sp>
      <p:sp>
        <p:nvSpPr>
          <p:cNvPr id="491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What differences have you experienced?</a:t>
            </a:r>
          </a:p>
        </p:txBody>
      </p:sp>
      <p:sp>
        <p:nvSpPr>
          <p:cNvPr id="47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14A79E5-D72A-4450-81CB-313DA9BB49A7}" type="slidenum">
              <a:rPr lang="en-US">
                <a:cs typeface="Arial" charset="0"/>
              </a:rPr>
              <a:pPr fontAlgn="base">
                <a:spcBef>
                  <a:spcPct val="0"/>
                </a:spcBef>
                <a:spcAft>
                  <a:spcPct val="0"/>
                </a:spcAft>
                <a:defRPr/>
              </a:pPr>
              <a:t>16</a:t>
            </a:fld>
            <a:endParaRPr lang="en-US">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p:spPr>
      </p:sp>
      <p:sp>
        <p:nvSpPr>
          <p:cNvPr id="512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West: Linear (direct associations)</a:t>
            </a:r>
          </a:p>
          <a:p>
            <a:pPr eaLnBrk="1" hangingPunct="1">
              <a:spcBef>
                <a:spcPct val="0"/>
              </a:spcBef>
            </a:pPr>
            <a:r>
              <a:rPr lang="en-US" smtClean="0"/>
              <a:t>East: Spiral (roundabout and subtle)</a:t>
            </a:r>
          </a:p>
          <a:p>
            <a:pPr eaLnBrk="1" hangingPunct="1">
              <a:spcBef>
                <a:spcPct val="0"/>
              </a:spcBef>
            </a:pPr>
            <a:endParaRPr lang="en-US" smtClean="0"/>
          </a:p>
          <a:p>
            <a:pPr eaLnBrk="1" hangingPunct="1">
              <a:spcBef>
                <a:spcPct val="0"/>
              </a:spcBef>
            </a:pPr>
            <a:endParaRPr lang="en-US" smtClean="0"/>
          </a:p>
        </p:txBody>
      </p:sp>
      <p:sp>
        <p:nvSpPr>
          <p:cNvPr id="491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433173E-F785-44D9-8E2A-A3D57B84B76F}" type="slidenum">
              <a:rPr lang="en-US">
                <a:cs typeface="Arial" charset="0"/>
              </a:rPr>
              <a:pPr fontAlgn="base">
                <a:spcBef>
                  <a:spcPct val="0"/>
                </a:spcBef>
                <a:spcAft>
                  <a:spcPct val="0"/>
                </a:spcAft>
                <a:defRPr/>
              </a:pPr>
              <a:t>17</a:t>
            </a:fld>
            <a:endParaRPr lang="en-US">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p:spPr>
      </p:sp>
      <p:sp>
        <p:nvSpPr>
          <p:cNvPr id="532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West: Individualistic, independent, values freedom</a:t>
            </a:r>
          </a:p>
          <a:p>
            <a:pPr eaLnBrk="1" hangingPunct="1">
              <a:spcBef>
                <a:spcPct val="0"/>
              </a:spcBef>
            </a:pPr>
            <a:r>
              <a:rPr lang="en-US" smtClean="0"/>
              <a:t>East: Group orientated, values harmony and stability</a:t>
            </a:r>
          </a:p>
          <a:p>
            <a:pPr eaLnBrk="1" hangingPunct="1">
              <a:spcBef>
                <a:spcPct val="0"/>
              </a:spcBef>
            </a:pPr>
            <a:endParaRPr lang="en-US" smtClean="0"/>
          </a:p>
        </p:txBody>
      </p:sp>
      <p:sp>
        <p:nvSpPr>
          <p:cNvPr id="512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6BDFFEC-FB1F-4274-B7C6-19BD6B2DD2D5}" type="slidenum">
              <a:rPr lang="en-US">
                <a:cs typeface="Arial" charset="0"/>
              </a:rPr>
              <a:pPr fontAlgn="base">
                <a:spcBef>
                  <a:spcPct val="0"/>
                </a:spcBef>
                <a:spcAft>
                  <a:spcPct val="0"/>
                </a:spcAft>
                <a:defRPr/>
              </a:pPr>
              <a:t>18</a:t>
            </a:fld>
            <a:endParaRPr lang="en-US">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p:spPr>
      </p:sp>
      <p:sp>
        <p:nvSpPr>
          <p:cNvPr id="552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West: Start and end on time</a:t>
            </a:r>
          </a:p>
          <a:p>
            <a:pPr eaLnBrk="1" hangingPunct="1">
              <a:spcBef>
                <a:spcPct val="0"/>
              </a:spcBef>
            </a:pPr>
            <a:r>
              <a:rPr lang="en-US" smtClean="0"/>
              <a:t>East: Appointment times flexible</a:t>
            </a:r>
          </a:p>
          <a:p>
            <a:pPr eaLnBrk="1" hangingPunct="1">
              <a:spcBef>
                <a:spcPct val="0"/>
              </a:spcBef>
            </a:pPr>
            <a:endParaRPr lang="en-US" smtClean="0"/>
          </a:p>
          <a:p>
            <a:pPr eaLnBrk="1" hangingPunct="1">
              <a:spcBef>
                <a:spcPct val="0"/>
              </a:spcBef>
            </a:pPr>
            <a:r>
              <a:rPr lang="en-US" smtClean="0"/>
              <a:t>Don’t be late (rude). Call in advance if you can’t make it.</a:t>
            </a:r>
          </a:p>
          <a:p>
            <a:pPr eaLnBrk="1" hangingPunct="1">
              <a:spcBef>
                <a:spcPct val="0"/>
              </a:spcBef>
            </a:pPr>
            <a:endParaRPr lang="en-US" smtClean="0"/>
          </a:p>
        </p:txBody>
      </p:sp>
      <p:sp>
        <p:nvSpPr>
          <p:cNvPr id="532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416AB20-BBB1-4499-8EE3-EDDFAC787CA1}" type="slidenum">
              <a:rPr lang="en-US">
                <a:cs typeface="Arial" charset="0"/>
              </a:rPr>
              <a:pPr fontAlgn="base">
                <a:spcBef>
                  <a:spcPct val="0"/>
                </a:spcBef>
                <a:spcAft>
                  <a:spcPct val="0"/>
                </a:spcAft>
                <a:defRPr/>
              </a:pPr>
              <a:t>19</a:t>
            </a:fld>
            <a:endParaRPr lang="en-US">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People’s first impression of western culture often comes from Western TV and movies but this can be misleading and enforces stereotypes.</a:t>
            </a:r>
          </a:p>
          <a:p>
            <a:pPr eaLnBrk="1" hangingPunct="1">
              <a:spcBef>
                <a:spcPct val="0"/>
              </a:spcBef>
            </a:pPr>
            <a:r>
              <a:rPr lang="en-US" smtClean="0"/>
              <a:t>Whilst TV and movies reflect and influence culture to an extent they are not a good indicator</a:t>
            </a:r>
          </a:p>
          <a:p>
            <a:pPr eaLnBrk="1" hangingPunct="1">
              <a:spcBef>
                <a:spcPct val="0"/>
              </a:spcBef>
            </a:pPr>
            <a:endParaRPr lang="en-US" smtClean="0"/>
          </a:p>
          <a:p>
            <a:pPr eaLnBrk="1" hangingPunct="1">
              <a:spcBef>
                <a:spcPct val="0"/>
              </a:spcBef>
            </a:pPr>
            <a:r>
              <a:rPr lang="en-US" smtClean="0"/>
              <a:t>If we believed everything on TV I’d think all Chinese are Kung Fu masters and you’d think Westerners have affairs all the time</a:t>
            </a:r>
          </a:p>
          <a:p>
            <a:pPr eaLnBrk="1" hangingPunct="1">
              <a:spcBef>
                <a:spcPct val="0"/>
              </a:spcBef>
            </a:pPr>
            <a:r>
              <a:rPr lang="en-US" smtClean="0"/>
              <a:t>There are elements of truth in both but neither is an accurate depiction</a:t>
            </a:r>
          </a:p>
          <a:p>
            <a:pPr eaLnBrk="1" hangingPunct="1">
              <a:spcBef>
                <a:spcPct val="0"/>
              </a:spcBef>
            </a:pPr>
            <a:endParaRPr lang="en-US" smtClean="0"/>
          </a:p>
          <a:p>
            <a:pPr eaLnBrk="1" hangingPunct="1">
              <a:spcBef>
                <a:spcPct val="0"/>
              </a:spcBef>
            </a:pPr>
            <a:r>
              <a:rPr lang="en-US" smtClean="0"/>
              <a:t>So where does western culture come from?</a:t>
            </a:r>
          </a:p>
        </p:txBody>
      </p:sp>
      <p:sp>
        <p:nvSpPr>
          <p:cNvPr id="204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14D34C3-9DA1-4B51-B904-63AEE2A99BCB}" type="slidenum">
              <a:rPr lang="en-US">
                <a:cs typeface="Arial" charset="0"/>
              </a:rPr>
              <a:pPr fontAlgn="base">
                <a:spcBef>
                  <a:spcPct val="0"/>
                </a:spcBef>
                <a:spcAft>
                  <a:spcPct val="0"/>
                </a:spcAft>
                <a:defRPr/>
              </a:pPr>
              <a:t>2</a:t>
            </a:fld>
            <a:endParaRPr lang="en-US">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p:spPr>
      </p:sp>
      <p:sp>
        <p:nvSpPr>
          <p:cNvPr id="573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West: Small number of close connections</a:t>
            </a:r>
          </a:p>
          <a:p>
            <a:pPr eaLnBrk="1" hangingPunct="1">
              <a:spcBef>
                <a:spcPct val="0"/>
              </a:spcBef>
            </a:pPr>
            <a:r>
              <a:rPr lang="en-US" smtClean="0"/>
              <a:t>East: Highly connected web</a:t>
            </a:r>
          </a:p>
          <a:p>
            <a:pPr eaLnBrk="1" hangingPunct="1">
              <a:spcBef>
                <a:spcPct val="0"/>
              </a:spcBef>
            </a:pPr>
            <a:endParaRPr lang="en-US" smtClean="0"/>
          </a:p>
        </p:txBody>
      </p:sp>
      <p:sp>
        <p:nvSpPr>
          <p:cNvPr id="552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ABD75EA-AAD8-43CE-BB4D-6EE5D47320FC}" type="slidenum">
              <a:rPr lang="en-US">
                <a:cs typeface="Arial" charset="0"/>
              </a:rPr>
              <a:pPr fontAlgn="base">
                <a:spcBef>
                  <a:spcPct val="0"/>
                </a:spcBef>
                <a:spcAft>
                  <a:spcPct val="0"/>
                </a:spcAft>
                <a:defRPr/>
              </a:pPr>
              <a:t>20</a:t>
            </a:fld>
            <a:endParaRPr lang="en-US">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p:spPr>
      </p:sp>
      <p:sp>
        <p:nvSpPr>
          <p:cNvPr id="593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West: Argumentative, verbal</a:t>
            </a:r>
          </a:p>
          <a:p>
            <a:pPr eaLnBrk="1" hangingPunct="1">
              <a:spcBef>
                <a:spcPct val="0"/>
              </a:spcBef>
            </a:pPr>
            <a:r>
              <a:rPr lang="en-US" smtClean="0"/>
              <a:t>East: Difficult to say no, non-verbal</a:t>
            </a:r>
          </a:p>
          <a:p>
            <a:pPr eaLnBrk="1" hangingPunct="1">
              <a:spcBef>
                <a:spcPct val="0"/>
              </a:spcBef>
            </a:pPr>
            <a:endParaRPr lang="en-US" smtClean="0"/>
          </a:p>
          <a:p>
            <a:pPr eaLnBrk="1" hangingPunct="1">
              <a:spcBef>
                <a:spcPct val="0"/>
              </a:spcBef>
            </a:pPr>
            <a:r>
              <a:rPr lang="en-US" smtClean="0"/>
              <a:t>Show your feelings up front – people prefer to hear your problem before it becomes bigger</a:t>
            </a:r>
          </a:p>
          <a:p>
            <a:pPr eaLnBrk="1" hangingPunct="1">
              <a:spcBef>
                <a:spcPct val="0"/>
              </a:spcBef>
            </a:pPr>
            <a:endParaRPr lang="en-US" smtClean="0"/>
          </a:p>
        </p:txBody>
      </p:sp>
      <p:sp>
        <p:nvSpPr>
          <p:cNvPr id="573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5A103B2-ACEB-43D1-BDE6-EABF7F8976D1}" type="slidenum">
              <a:rPr lang="en-US">
                <a:cs typeface="Arial" charset="0"/>
              </a:rPr>
              <a:pPr fontAlgn="base">
                <a:spcBef>
                  <a:spcPct val="0"/>
                </a:spcBef>
                <a:spcAft>
                  <a:spcPct val="0"/>
                </a:spcAft>
                <a:defRPr/>
              </a:pPr>
              <a:t>21</a:t>
            </a:fld>
            <a:endParaRPr lang="en-US">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p:spPr>
      </p:sp>
      <p:sp>
        <p:nvSpPr>
          <p:cNvPr id="614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West: Manors important (be polite)</a:t>
            </a:r>
          </a:p>
          <a:p>
            <a:pPr eaLnBrk="1" hangingPunct="1">
              <a:spcBef>
                <a:spcPct val="0"/>
              </a:spcBef>
            </a:pPr>
            <a:r>
              <a:rPr lang="en-US" smtClean="0"/>
              <a:t>East: Each for his/her own</a:t>
            </a:r>
          </a:p>
          <a:p>
            <a:pPr eaLnBrk="1" hangingPunct="1">
              <a:spcBef>
                <a:spcPct val="0"/>
              </a:spcBef>
            </a:pPr>
            <a:endParaRPr lang="en-US" smtClean="0"/>
          </a:p>
        </p:txBody>
      </p:sp>
      <p:sp>
        <p:nvSpPr>
          <p:cNvPr id="593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33E739C-9E63-4235-83CF-34273F836682}" type="slidenum">
              <a:rPr lang="en-US">
                <a:cs typeface="Arial" charset="0"/>
              </a:rPr>
              <a:pPr fontAlgn="base">
                <a:spcBef>
                  <a:spcPct val="0"/>
                </a:spcBef>
                <a:spcAft>
                  <a:spcPct val="0"/>
                </a:spcAft>
                <a:defRPr/>
              </a:pPr>
              <a:t>22</a:t>
            </a:fld>
            <a:endParaRPr lang="en-US">
              <a:cs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bwMode="auto">
          <a:noFill/>
          <a:ln>
            <a:solidFill>
              <a:srgbClr val="000000"/>
            </a:solidFill>
            <a:miter lim="800000"/>
            <a:headEnd/>
            <a:tailEnd/>
          </a:ln>
        </p:spPr>
      </p:sp>
      <p:sp>
        <p:nvSpPr>
          <p:cNvPr id="634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14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CA2D3AF-9C79-4E91-A41C-096D1E7ECD34}" type="slidenum">
              <a:rPr lang="en-US">
                <a:cs typeface="Arial" charset="0"/>
              </a:rPr>
              <a:pPr fontAlgn="base">
                <a:spcBef>
                  <a:spcPct val="0"/>
                </a:spcBef>
                <a:spcAft>
                  <a:spcPct val="0"/>
                </a:spcAft>
                <a:defRPr/>
              </a:pPr>
              <a:t>23</a:t>
            </a:fld>
            <a:endParaRPr lang="en-US">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p:spPr>
      </p:sp>
      <p:sp>
        <p:nvSpPr>
          <p:cNvPr id="655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West: like dark skin</a:t>
            </a:r>
          </a:p>
          <a:p>
            <a:pPr eaLnBrk="1" hangingPunct="1">
              <a:spcBef>
                <a:spcPct val="0"/>
              </a:spcBef>
            </a:pPr>
            <a:r>
              <a:rPr lang="en-US" smtClean="0"/>
              <a:t>East: like white skin</a:t>
            </a:r>
          </a:p>
          <a:p>
            <a:pPr eaLnBrk="1" hangingPunct="1">
              <a:spcBef>
                <a:spcPct val="0"/>
              </a:spcBef>
            </a:pPr>
            <a:endParaRPr lang="en-US" smtClean="0"/>
          </a:p>
        </p:txBody>
      </p:sp>
      <p:sp>
        <p:nvSpPr>
          <p:cNvPr id="634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2F7110-1454-4EDB-99F9-427C8F796113}" type="slidenum">
              <a:rPr lang="en-US">
                <a:cs typeface="Arial" charset="0"/>
              </a:rPr>
              <a:pPr fontAlgn="base">
                <a:spcBef>
                  <a:spcPct val="0"/>
                </a:spcBef>
                <a:spcAft>
                  <a:spcPct val="0"/>
                </a:spcAft>
                <a:defRPr/>
              </a:pPr>
              <a:t>24</a:t>
            </a:fld>
            <a:endParaRPr lang="en-US">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bwMode="auto">
          <a:noFill/>
          <a:ln>
            <a:solidFill>
              <a:srgbClr val="000000"/>
            </a:solidFill>
            <a:miter lim="800000"/>
            <a:headEnd/>
            <a:tailEnd/>
          </a:ln>
        </p:spPr>
      </p:sp>
      <p:sp>
        <p:nvSpPr>
          <p:cNvPr id="675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55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611E43-ED6F-4BB6-867A-28E88C1244FF}" type="slidenum">
              <a:rPr lang="en-US">
                <a:cs typeface="Arial" charset="0"/>
              </a:rPr>
              <a:pPr fontAlgn="base">
                <a:spcBef>
                  <a:spcPct val="0"/>
                </a:spcBef>
                <a:spcAft>
                  <a:spcPct val="0"/>
                </a:spcAft>
                <a:defRPr/>
              </a:pPr>
              <a:t>25</a:t>
            </a:fld>
            <a:endParaRPr lang="en-US">
              <a:cs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bwMode="auto">
          <a:noFill/>
          <a:ln>
            <a:solidFill>
              <a:srgbClr val="000000"/>
            </a:solidFill>
            <a:miter lim="800000"/>
            <a:headEnd/>
            <a:tailEnd/>
          </a:ln>
        </p:spPr>
      </p:sp>
      <p:sp>
        <p:nvSpPr>
          <p:cNvPr id="696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75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C848561-8E78-48CF-B34F-D251D040F116}" type="slidenum">
              <a:rPr lang="en-US">
                <a:cs typeface="Arial" charset="0"/>
              </a:rPr>
              <a:pPr fontAlgn="base">
                <a:spcBef>
                  <a:spcPct val="0"/>
                </a:spcBef>
                <a:spcAft>
                  <a:spcPct val="0"/>
                </a:spcAft>
                <a:defRPr/>
              </a:pPr>
              <a:t>26</a:t>
            </a:fld>
            <a:endParaRPr lang="en-US">
              <a:cs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bwMode="auto">
          <a:noFill/>
          <a:ln>
            <a:solidFill>
              <a:srgbClr val="000000"/>
            </a:solidFill>
            <a:miter lim="800000"/>
            <a:headEnd/>
            <a:tailEnd/>
          </a:ln>
        </p:spPr>
      </p:sp>
      <p:sp>
        <p:nvSpPr>
          <p:cNvPr id="716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96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BD6CB7A-61A6-45E8-9EAB-D6A12AA67216}" type="slidenum">
              <a:rPr lang="en-US">
                <a:cs typeface="Arial" charset="0"/>
              </a:rPr>
              <a:pPr fontAlgn="base">
                <a:spcBef>
                  <a:spcPct val="0"/>
                </a:spcBef>
                <a:spcAft>
                  <a:spcPct val="0"/>
                </a:spcAft>
                <a:defRPr/>
              </a:pPr>
              <a:t>27</a:t>
            </a:fld>
            <a:endParaRPr lang="en-US">
              <a:cs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noFill/>
          <a:ln>
            <a:solidFill>
              <a:srgbClr val="000000"/>
            </a:solidFill>
            <a:miter lim="800000"/>
            <a:headEnd/>
            <a:tailEnd/>
          </a:ln>
        </p:spPr>
      </p:sp>
      <p:sp>
        <p:nvSpPr>
          <p:cNvPr id="737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16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576C4B9-1044-488B-98AE-D977D7147654}" type="slidenum">
              <a:rPr lang="en-US">
                <a:cs typeface="Arial" charset="0"/>
              </a:rPr>
              <a:pPr fontAlgn="base">
                <a:spcBef>
                  <a:spcPct val="0"/>
                </a:spcBef>
                <a:spcAft>
                  <a:spcPct val="0"/>
                </a:spcAft>
                <a:defRPr/>
              </a:pPr>
              <a:t>28</a:t>
            </a:fld>
            <a:endParaRPr lang="en-US">
              <a:cs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p:spPr>
      </p:sp>
      <p:sp>
        <p:nvSpPr>
          <p:cNvPr id="757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37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51DCC1F-C2C2-4156-BE31-C6880769C786}" type="slidenum">
              <a:rPr lang="en-US">
                <a:cs typeface="Arial" charset="0"/>
              </a:rPr>
              <a:pPr fontAlgn="base">
                <a:spcBef>
                  <a:spcPct val="0"/>
                </a:spcBef>
                <a:spcAft>
                  <a:spcPct val="0"/>
                </a:spcAft>
                <a:defRPr/>
              </a:pPr>
              <a:t>29</a:t>
            </a:fld>
            <a:endParaRPr lang="en-US">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ancient philosophers Socrates, Plato, and Aristotle established the foundations of Western philosophy and first considered the meaning of life</a:t>
            </a:r>
          </a:p>
          <a:p>
            <a:pPr eaLnBrk="1" hangingPunct="1">
              <a:spcBef>
                <a:spcPct val="0"/>
              </a:spcBef>
            </a:pPr>
            <a:r>
              <a:rPr lang="en-US" smtClean="0"/>
              <a:t>Who made me? Why am I here? What is my purpose in life?</a:t>
            </a:r>
          </a:p>
          <a:p>
            <a:pPr eaLnBrk="1" hangingPunct="1">
              <a:spcBef>
                <a:spcPct val="0"/>
              </a:spcBef>
            </a:pPr>
            <a:endParaRPr lang="en-US" smtClean="0"/>
          </a:p>
          <a:p>
            <a:pPr eaLnBrk="1" hangingPunct="1">
              <a:spcBef>
                <a:spcPct val="0"/>
              </a:spcBef>
            </a:pPr>
            <a:r>
              <a:rPr lang="en-US" smtClean="0"/>
              <a:t>They started writing things down and developed early literature.</a:t>
            </a:r>
          </a:p>
          <a:p>
            <a:pPr eaLnBrk="1" hangingPunct="1">
              <a:spcBef>
                <a:spcPct val="0"/>
              </a:spcBef>
            </a:pPr>
            <a:r>
              <a:rPr lang="en-US" smtClean="0"/>
              <a:t>Constructed monumental architecture to symbolize their power (Acropolis)</a:t>
            </a:r>
          </a:p>
          <a:p>
            <a:pPr eaLnBrk="1" hangingPunct="1">
              <a:spcBef>
                <a:spcPct val="0"/>
              </a:spcBef>
            </a:pPr>
            <a:endParaRPr lang="en-US" smtClean="0"/>
          </a:p>
          <a:p>
            <a:pPr eaLnBrk="1" hangingPunct="1">
              <a:spcBef>
                <a:spcPct val="0"/>
              </a:spcBef>
            </a:pPr>
            <a:r>
              <a:rPr lang="en-US" smtClean="0"/>
              <a:t>Athens was the worlds first democracy with a cosmopolitan world view (international culture).</a:t>
            </a:r>
          </a:p>
          <a:p>
            <a:pPr eaLnBrk="1" hangingPunct="1">
              <a:spcBef>
                <a:spcPct val="0"/>
              </a:spcBef>
            </a:pPr>
            <a:r>
              <a:rPr lang="en-US" smtClean="0"/>
              <a:t>Developed political, military, social, and religious structures</a:t>
            </a:r>
          </a:p>
          <a:p>
            <a:pPr eaLnBrk="1" hangingPunct="1">
              <a:spcBef>
                <a:spcPct val="0"/>
              </a:spcBef>
            </a:pPr>
            <a:endParaRPr lang="en-US" smtClean="0"/>
          </a:p>
          <a:p>
            <a:pPr eaLnBrk="1" hangingPunct="1">
              <a:spcBef>
                <a:spcPct val="0"/>
              </a:spcBef>
            </a:pPr>
            <a:r>
              <a:rPr lang="en-US" smtClean="0"/>
              <a:t>For all of their brilliant accomplishments, the Greeks were unable to rise above the divisions and rivalries that caused them to fight each other and undermine their own civilization. </a:t>
            </a:r>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D57F196-8595-44F2-A717-048566B10BBE}" type="slidenum">
              <a:rPr lang="en-US">
                <a:cs typeface="Arial" charset="0"/>
              </a:rPr>
              <a:pPr fontAlgn="base">
                <a:spcBef>
                  <a:spcPct val="0"/>
                </a:spcBef>
                <a:spcAft>
                  <a:spcPct val="0"/>
                </a:spcAft>
                <a:defRPr/>
              </a:pPr>
              <a:t>3</a:t>
            </a:fld>
            <a:endParaRPr lang="en-US">
              <a:cs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bwMode="auto">
          <a:noFill/>
          <a:ln>
            <a:solidFill>
              <a:srgbClr val="000000"/>
            </a:solidFill>
            <a:miter lim="800000"/>
            <a:headEnd/>
            <a:tailEnd/>
          </a:ln>
        </p:spPr>
      </p:sp>
      <p:sp>
        <p:nvSpPr>
          <p:cNvPr id="778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57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C05843A-9793-4A4E-AF78-0DA67F75B8BD}" type="slidenum">
              <a:rPr lang="en-US">
                <a:cs typeface="Arial" charset="0"/>
              </a:rPr>
              <a:pPr fontAlgn="base">
                <a:spcBef>
                  <a:spcPct val="0"/>
                </a:spcBef>
                <a:spcAft>
                  <a:spcPct val="0"/>
                </a:spcAft>
                <a:defRPr/>
              </a:pPr>
              <a:t>30</a:t>
            </a:fld>
            <a:endParaRPr lang="en-US">
              <a:cs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p:spPr>
      </p:sp>
      <p:sp>
        <p:nvSpPr>
          <p:cNvPr id="798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78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E56779B-420A-4295-94BA-19A2B96D4576}" type="slidenum">
              <a:rPr lang="en-US">
                <a:cs typeface="Arial" charset="0"/>
              </a:rPr>
              <a:pPr fontAlgn="base">
                <a:spcBef>
                  <a:spcPct val="0"/>
                </a:spcBef>
                <a:spcAft>
                  <a:spcPct val="0"/>
                </a:spcAft>
                <a:defRPr/>
              </a:pPr>
              <a:t>31</a:t>
            </a:fld>
            <a:endParaRPr lang="en-US">
              <a:cs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bwMode="auto">
          <a:noFill/>
          <a:ln>
            <a:solidFill>
              <a:srgbClr val="000000"/>
            </a:solidFill>
            <a:miter lim="800000"/>
            <a:headEnd/>
            <a:tailEnd/>
          </a:ln>
        </p:spPr>
      </p:sp>
      <p:sp>
        <p:nvSpPr>
          <p:cNvPr id="819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98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A72BBEF-B417-4F16-B8FF-8E0244FE386F}" type="slidenum">
              <a:rPr lang="en-US">
                <a:cs typeface="Arial" charset="0"/>
              </a:rPr>
              <a:pPr fontAlgn="base">
                <a:spcBef>
                  <a:spcPct val="0"/>
                </a:spcBef>
                <a:spcAft>
                  <a:spcPct val="0"/>
                </a:spcAft>
                <a:defRPr/>
              </a:pPr>
              <a:t>32</a:t>
            </a:fld>
            <a:endParaRPr lang="en-US">
              <a:cs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bwMode="auto">
          <a:noFill/>
          <a:ln>
            <a:solidFill>
              <a:srgbClr val="000000"/>
            </a:solidFill>
            <a:miter lim="800000"/>
            <a:headEnd/>
            <a:tailEnd/>
          </a:ln>
        </p:spPr>
      </p:sp>
      <p:sp>
        <p:nvSpPr>
          <p:cNvPr id="839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How well you can adopt and communicate with other cultures</a:t>
            </a:r>
          </a:p>
          <a:p>
            <a:pPr eaLnBrk="1" hangingPunct="1">
              <a:spcBef>
                <a:spcPct val="0"/>
              </a:spcBef>
            </a:pPr>
            <a:endParaRPr lang="en-US" smtClean="0"/>
          </a:p>
          <a:p>
            <a:pPr eaLnBrk="1" hangingPunct="1">
              <a:spcBef>
                <a:spcPct val="0"/>
              </a:spcBef>
            </a:pPr>
            <a:r>
              <a:rPr lang="en-US" smtClean="0"/>
              <a:t>Intercultural competence is the ability of successful communication with people of other cultures.</a:t>
            </a:r>
          </a:p>
          <a:p>
            <a:pPr eaLnBrk="1" hangingPunct="1">
              <a:spcBef>
                <a:spcPct val="0"/>
              </a:spcBef>
            </a:pPr>
            <a:r>
              <a:rPr lang="en-US" smtClean="0"/>
              <a:t>Being equally comfortable in two or more cultures</a:t>
            </a:r>
          </a:p>
          <a:p>
            <a:pPr eaLnBrk="1" hangingPunct="1">
              <a:spcBef>
                <a:spcPct val="0"/>
              </a:spcBef>
            </a:pPr>
            <a:endParaRPr lang="en-US" smtClean="0"/>
          </a:p>
          <a:p>
            <a:pPr eaLnBrk="1" hangingPunct="1">
              <a:spcBef>
                <a:spcPct val="0"/>
              </a:spcBef>
            </a:pPr>
            <a:r>
              <a:rPr lang="en-US" smtClean="0"/>
              <a:t>A person who is interculturally competent captures and understands, in interaction with people from foreign cultures, their specific concepts in perception, thinking, feeling and acting. </a:t>
            </a:r>
          </a:p>
          <a:p>
            <a:pPr eaLnBrk="1" hangingPunct="1">
              <a:spcBef>
                <a:spcPct val="0"/>
              </a:spcBef>
            </a:pPr>
            <a:endParaRPr lang="en-US" smtClean="0"/>
          </a:p>
        </p:txBody>
      </p:sp>
      <p:sp>
        <p:nvSpPr>
          <p:cNvPr id="819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9C4710-A51A-45CD-B44F-710DB14A9F8D}" type="slidenum">
              <a:rPr lang="en-US">
                <a:cs typeface="Arial" charset="0"/>
              </a:rPr>
              <a:pPr fontAlgn="base">
                <a:spcBef>
                  <a:spcPct val="0"/>
                </a:spcBef>
                <a:spcAft>
                  <a:spcPct val="0"/>
                </a:spcAft>
                <a:defRPr/>
              </a:pPr>
              <a:t>33</a:t>
            </a:fld>
            <a:endParaRPr lang="en-US">
              <a:cs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bwMode="auto">
          <a:noFill/>
          <a:ln>
            <a:solidFill>
              <a:srgbClr val="000000"/>
            </a:solidFill>
            <a:miter lim="800000"/>
            <a:headEnd/>
            <a:tailEnd/>
          </a:ln>
        </p:spPr>
      </p:sp>
      <p:sp>
        <p:nvSpPr>
          <p:cNvPr id="860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Culture is communication and communication is culture</a:t>
            </a:r>
          </a:p>
        </p:txBody>
      </p:sp>
      <p:sp>
        <p:nvSpPr>
          <p:cNvPr id="839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735D271-B485-439B-AD3F-FAACCF3FD374}" type="slidenum">
              <a:rPr lang="en-US">
                <a:cs typeface="Arial" charset="0"/>
              </a:rPr>
              <a:pPr fontAlgn="base">
                <a:spcBef>
                  <a:spcPct val="0"/>
                </a:spcBef>
                <a:spcAft>
                  <a:spcPct val="0"/>
                </a:spcAft>
                <a:defRPr/>
              </a:pPr>
              <a:t>34</a:t>
            </a:fld>
            <a:endParaRPr lang="en-US">
              <a:cs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80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A7467FD-B552-4933-A35F-6558038CB711}" type="slidenum">
              <a:rPr lang="en-US">
                <a:cs typeface="Arial" charset="0"/>
              </a:rPr>
              <a:pPr fontAlgn="base">
                <a:spcBef>
                  <a:spcPct val="0"/>
                </a:spcBef>
                <a:spcAft>
                  <a:spcPct val="0"/>
                </a:spcAft>
                <a:defRPr/>
              </a:pPr>
              <a:t>35</a:t>
            </a:fld>
            <a:endParaRPr lang="en-US">
              <a:cs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bwMode="auto">
          <a:noFill/>
          <a:ln>
            <a:solidFill>
              <a:srgbClr val="000000"/>
            </a:solidFill>
            <a:miter lim="800000"/>
            <a:headEnd/>
            <a:tailEnd/>
          </a:ln>
        </p:spPr>
      </p:sp>
      <p:sp>
        <p:nvSpPr>
          <p:cNvPr id="911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What differences have you experienced?</a:t>
            </a:r>
          </a:p>
        </p:txBody>
      </p:sp>
      <p:sp>
        <p:nvSpPr>
          <p:cNvPr id="91139" name="Slide Number Placeholder 3"/>
          <p:cNvSpPr txBox="1">
            <a:spLocks noGrp="1"/>
          </p:cNvSpPr>
          <p:nvPr/>
        </p:nvSpPr>
        <p:spPr bwMode="auto">
          <a:xfrm>
            <a:off x="3765550" y="9313863"/>
            <a:ext cx="2881313" cy="490537"/>
          </a:xfrm>
          <a:prstGeom prst="rect">
            <a:avLst/>
          </a:prstGeom>
          <a:noFill/>
          <a:ln w="9525">
            <a:noFill/>
            <a:miter lim="800000"/>
            <a:headEnd/>
            <a:tailEnd/>
          </a:ln>
        </p:spPr>
        <p:txBody>
          <a:bodyPr anchor="b"/>
          <a:lstStyle/>
          <a:p>
            <a:pPr algn="r"/>
            <a:fld id="{F29F6340-8230-4132-94AB-E09671F052C8}" type="slidenum">
              <a:rPr lang="en-US" sz="1200">
                <a:latin typeface="Calibri" pitchFamily="34" charset="0"/>
              </a:rPr>
              <a:pPr algn="r"/>
              <a:t>37</a:t>
            </a:fld>
            <a:endParaRPr lang="en-US" sz="1200">
              <a:latin typeface="Calibri"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word culture has many meanings:</a:t>
            </a:r>
          </a:p>
          <a:p>
            <a:pPr eaLnBrk="1" hangingPunct="1">
              <a:spcBef>
                <a:spcPct val="0"/>
              </a:spcBef>
            </a:pPr>
            <a:endParaRPr lang="en-US" smtClean="0"/>
          </a:p>
          <a:p>
            <a:pPr eaLnBrk="1" hangingPunct="1">
              <a:spcBef>
                <a:spcPct val="0"/>
              </a:spcBef>
            </a:pPr>
            <a:r>
              <a:rPr lang="en-US" smtClean="0"/>
              <a:t>In general it refers to a society's … (at a particular time and place)</a:t>
            </a:r>
          </a:p>
          <a:p>
            <a:pPr eaLnBrk="1" hangingPunct="1">
              <a:spcBef>
                <a:spcPct val="0"/>
              </a:spcBef>
            </a:pPr>
            <a:endParaRPr lang="en-US" smtClean="0"/>
          </a:p>
          <a:p>
            <a:pPr eaLnBrk="1" hangingPunct="1">
              <a:spcBef>
                <a:spcPct val="0"/>
              </a:spcBef>
            </a:pPr>
            <a:r>
              <a:rPr lang="en-US" smtClean="0"/>
              <a:t>Ethical Values – most cultures think killing is wrong but in some cultures in Columbia and Brazil certain tribes still practice cannibalism</a:t>
            </a:r>
          </a:p>
          <a:p>
            <a:pPr eaLnBrk="1" hangingPunct="1">
              <a:spcBef>
                <a:spcPct val="0"/>
              </a:spcBef>
            </a:pPr>
            <a:endParaRPr lang="en-US" smtClean="0"/>
          </a:p>
          <a:p>
            <a:pPr eaLnBrk="1" hangingPunct="1">
              <a:spcBef>
                <a:spcPct val="0"/>
              </a:spcBef>
            </a:pPr>
            <a:r>
              <a:rPr lang="en-US" smtClean="0"/>
              <a:t>Culture is learned, we are not born with it (but rather into it)</a:t>
            </a:r>
          </a:p>
          <a:p>
            <a:pPr eaLnBrk="1" hangingPunct="1">
              <a:spcBef>
                <a:spcPct val="0"/>
              </a:spcBef>
            </a:pPr>
            <a:r>
              <a:rPr lang="en-US" smtClean="0"/>
              <a:t>Culture changes over time (as we’ll see in a moment)</a:t>
            </a:r>
          </a:p>
          <a:p>
            <a:pPr eaLnBrk="1" hangingPunct="1">
              <a:spcBef>
                <a:spcPct val="0"/>
              </a:spcBef>
            </a:pPr>
            <a:r>
              <a:rPr lang="en-US" smtClean="0"/>
              <a:t>What our parent, grandparents and children think of culture will be different</a:t>
            </a:r>
          </a:p>
          <a:p>
            <a:pPr eaLnBrk="1" hangingPunct="1">
              <a:spcBef>
                <a:spcPct val="0"/>
              </a:spcBef>
            </a:pPr>
            <a:endParaRPr lang="en-US" smtClean="0"/>
          </a:p>
          <a:p>
            <a:pPr eaLnBrk="1" hangingPunct="1">
              <a:spcBef>
                <a:spcPct val="0"/>
              </a:spcBef>
            </a:pPr>
            <a:r>
              <a:rPr lang="en-US" smtClean="0"/>
              <a:t>Culture is more often a source of conflict than of unity</a:t>
            </a:r>
          </a:p>
          <a:p>
            <a:pPr eaLnBrk="1" hangingPunct="1">
              <a:spcBef>
                <a:spcPct val="0"/>
              </a:spcBef>
            </a:pPr>
            <a:r>
              <a:rPr lang="en-US" smtClean="0"/>
              <a:t>Understanding culture is the best way to avoid conflict</a:t>
            </a:r>
          </a:p>
          <a:p>
            <a:pPr eaLnBrk="1" hangingPunct="1">
              <a:spcBef>
                <a:spcPct val="0"/>
              </a:spcBef>
            </a:pPr>
            <a:endParaRPr lang="en-US" smtClean="0"/>
          </a:p>
          <a:p>
            <a:pPr eaLnBrk="1" hangingPunct="1"/>
            <a:r>
              <a:rPr lang="en-US" b="1" smtClean="0"/>
              <a:t>Language</a:t>
            </a:r>
            <a:r>
              <a:rPr lang="en-US" smtClean="0"/>
              <a:t>: The various languages are essentially an important part of the culture.</a:t>
            </a:r>
          </a:p>
          <a:p>
            <a:pPr eaLnBrk="1" hangingPunct="1"/>
            <a:r>
              <a:rPr lang="en-US" b="1" smtClean="0"/>
              <a:t>Norms</a:t>
            </a:r>
            <a:r>
              <a:rPr lang="en-US" smtClean="0"/>
              <a:t>: Every society or every civilization has a set of norms, which are an inseparable part, and an important element of the culture. This can include the folkways, mores, taboos and rituals in a culture.</a:t>
            </a:r>
          </a:p>
          <a:p>
            <a:pPr eaLnBrk="1" hangingPunct="1"/>
            <a:r>
              <a:rPr lang="en-US" b="1" smtClean="0"/>
              <a:t>Values</a:t>
            </a:r>
            <a:r>
              <a:rPr lang="en-US" smtClean="0"/>
              <a:t>: The social values of a particular civilization are also considered as an element of the culture. The values of a culture often refer to the things to be achieved or the things, which are considered of great worth or value in a particular culture.</a:t>
            </a:r>
          </a:p>
          <a:p>
            <a:pPr eaLnBrk="1" hangingPunct="1"/>
            <a:r>
              <a:rPr lang="en-US" b="1" smtClean="0"/>
              <a:t>Religion and Beliefs</a:t>
            </a:r>
            <a:r>
              <a:rPr lang="en-US" smtClean="0"/>
              <a:t>: The religion and the beliefs of the people in a civilization play an important role in shaping up of the culture as well.</a:t>
            </a:r>
          </a:p>
          <a:p>
            <a:pPr eaLnBrk="1" hangingPunct="1"/>
            <a:r>
              <a:rPr lang="en-US" b="1" smtClean="0"/>
              <a:t>Social Collectives</a:t>
            </a:r>
            <a:r>
              <a:rPr lang="en-US" smtClean="0"/>
              <a:t>: Social collectives refer to the social groups, organizations, communities, institutions, classes, and societies, which are considered as symbolic social constructions.</a:t>
            </a:r>
          </a:p>
          <a:p>
            <a:pPr eaLnBrk="1" hangingPunct="1"/>
            <a:r>
              <a:rPr lang="en-US" b="1" smtClean="0"/>
              <a:t>Status and Role in Society</a:t>
            </a:r>
            <a:r>
              <a:rPr lang="en-US" smtClean="0"/>
              <a:t>: A status or a social role is nothing but a slot or position within a group or society, which gives an overall idea of the social structure and hence is an important element of culture. This can also include traditional gender-based or age-based roles.</a:t>
            </a:r>
          </a:p>
          <a:p>
            <a:pPr eaLnBrk="1" hangingPunct="1"/>
            <a:r>
              <a:rPr lang="en-US" b="1" smtClean="0"/>
              <a:t>Cultural Integration</a:t>
            </a:r>
            <a:r>
              <a:rPr lang="en-US" smtClean="0"/>
              <a:t>: This includes the degree of harmony or integration within the various elements of culture. This can include elements like sub-cultures, local cultures and the difference between historical and cultural traditions.</a:t>
            </a:r>
          </a:p>
          <a:p>
            <a:pPr eaLnBrk="1" hangingPunct="1">
              <a:spcBef>
                <a:spcPct val="0"/>
              </a:spcBef>
            </a:pPr>
            <a:r>
              <a:rPr lang="en-US" smtClean="0"/>
              <a:t>http://www.buzzle.com/articles/what-are-the-elements-of-culture.html </a:t>
            </a:r>
          </a:p>
        </p:txBody>
      </p:sp>
      <p:sp>
        <p:nvSpPr>
          <p:cNvPr id="184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F541FA-72C0-4A9A-ACF6-A215DA6D65AA}" type="slidenum">
              <a:rPr lang="en-US">
                <a:cs typeface="Arial" charset="0"/>
              </a:rPr>
              <a:pPr fontAlgn="base">
                <a:spcBef>
                  <a:spcPct val="0"/>
                </a:spcBef>
                <a:spcAft>
                  <a:spcPct val="0"/>
                </a:spcAft>
                <a:defRPr/>
              </a:pPr>
              <a:t>38</a:t>
            </a:fld>
            <a:endParaRPr lang="en-US">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TextEdit="1"/>
          </p:cNvSpPr>
          <p:nvPr>
            <p:ph type="sldImg"/>
          </p:nvPr>
        </p:nvSpPr>
        <p:spPr bwMode="auto">
          <a:noFill/>
          <a:ln>
            <a:solidFill>
              <a:srgbClr val="000000"/>
            </a:solidFill>
            <a:miter lim="800000"/>
            <a:headEnd/>
            <a:tailEnd/>
          </a:ln>
        </p:spPr>
      </p:sp>
      <p:sp>
        <p:nvSpPr>
          <p:cNvPr id="2457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http://en.wikipedia.org/wiki/Individualism</a:t>
            </a:r>
          </a:p>
          <a:p>
            <a:pPr eaLnBrk="1" hangingPunct="1"/>
            <a:endParaRPr lang="en-US" smtClean="0"/>
          </a:p>
          <a:p>
            <a:pPr eaLnBrk="1" hangingPunct="1"/>
            <a:r>
              <a:rPr lang="en-US" b="1" smtClean="0"/>
              <a:t>Individualism</a:t>
            </a:r>
            <a:r>
              <a:rPr lang="en-US" smtClean="0"/>
              <a:t> is the </a:t>
            </a:r>
            <a:r>
              <a:rPr lang="en-US" smtClean="0">
                <a:hlinkClick r:id="rId3" tooltip="Moral"/>
              </a:rPr>
              <a:t>moral</a:t>
            </a:r>
            <a:r>
              <a:rPr lang="en-US" smtClean="0"/>
              <a:t> stance, </a:t>
            </a:r>
            <a:r>
              <a:rPr lang="en-US" smtClean="0">
                <a:hlinkClick r:id="rId4" tooltip="Political philosophy"/>
              </a:rPr>
              <a:t>political philosophy</a:t>
            </a:r>
            <a:r>
              <a:rPr lang="en-US" smtClean="0"/>
              <a:t>, ideology, or social outlook that emphasizes "the moral worth of the </a:t>
            </a:r>
            <a:r>
              <a:rPr lang="en-US" smtClean="0">
                <a:hlinkClick r:id="rId5" tooltip="Individual"/>
              </a:rPr>
              <a:t>individual</a:t>
            </a:r>
            <a:r>
              <a:rPr lang="en-US" smtClean="0"/>
              <a:t>".12 Individualists promote the exercise of one's goals and desires and so value </a:t>
            </a:r>
            <a:r>
              <a:rPr lang="en-US" smtClean="0">
                <a:hlinkClick r:id="rId6" tooltip="Independence"/>
              </a:rPr>
              <a:t>independence</a:t>
            </a:r>
            <a:r>
              <a:rPr lang="en-US" smtClean="0"/>
              <a:t> and self-reliance3 while opposing external interference upon one's own interests by </a:t>
            </a:r>
            <a:r>
              <a:rPr lang="en-US" smtClean="0">
                <a:hlinkClick r:id="rId7" tooltip="Society"/>
              </a:rPr>
              <a:t>society</a:t>
            </a:r>
            <a:r>
              <a:rPr lang="en-US" smtClean="0"/>
              <a:t> or </a:t>
            </a:r>
            <a:r>
              <a:rPr lang="en-US" smtClean="0">
                <a:hlinkClick r:id="rId8" tooltip="Institutions"/>
              </a:rPr>
              <a:t>institutions</a:t>
            </a:r>
            <a:r>
              <a:rPr lang="en-US" smtClean="0"/>
              <a:t> such as the government.3</a:t>
            </a:r>
          </a:p>
          <a:p>
            <a:pPr eaLnBrk="1" hangingPunct="1"/>
            <a:r>
              <a:rPr lang="en-US" smtClean="0"/>
              <a:t>Individualism makes the individual its focus1 and so starts "with the fundamental premise that the human individual is of primary importance in the struggle for liberation." </a:t>
            </a:r>
            <a:r>
              <a:rPr lang="en-US" smtClean="0">
                <a:hlinkClick r:id="rId9" tooltip="Liberalism"/>
              </a:rPr>
              <a:t>Liberalism</a:t>
            </a:r>
            <a:r>
              <a:rPr lang="en-US" smtClean="0"/>
              <a:t>, </a:t>
            </a:r>
            <a:r>
              <a:rPr lang="en-US" smtClean="0">
                <a:hlinkClick r:id="rId10" tooltip="Existentialism"/>
              </a:rPr>
              <a:t>existentialism</a:t>
            </a:r>
            <a:r>
              <a:rPr lang="en-US" smtClean="0"/>
              <a:t> and </a:t>
            </a:r>
            <a:r>
              <a:rPr lang="en-US" smtClean="0">
                <a:hlinkClick r:id="rId11" tooltip="Anarchism"/>
              </a:rPr>
              <a:t>anarchism</a:t>
            </a:r>
            <a:r>
              <a:rPr lang="en-US" smtClean="0"/>
              <a:t> are examples of movements that take the human individual as a central unit of analysis.4 Individualism thus involves "the right of the individual to freedom and self-realization".5</a:t>
            </a:r>
          </a:p>
          <a:p>
            <a:pPr eaLnBrk="1" hangingPunct="1"/>
            <a:r>
              <a:rPr lang="en-US" smtClean="0"/>
              <a:t>It has also been used as a term denoting "The quality of being an individual; individuality"3 related to possessing "An individual characteristic; a </a:t>
            </a:r>
            <a:r>
              <a:rPr lang="en-US" smtClean="0">
                <a:hlinkClick r:id="rId12" tooltip="Idiosyncrasy"/>
              </a:rPr>
              <a:t>quirk</a:t>
            </a:r>
            <a:r>
              <a:rPr lang="en-US" smtClean="0"/>
              <a:t>."3 Individualism is thus also associated with artistic and </a:t>
            </a:r>
            <a:r>
              <a:rPr lang="en-US" smtClean="0">
                <a:hlinkClick r:id="rId13" tooltip="Bohemianism"/>
              </a:rPr>
              <a:t>bohemian</a:t>
            </a:r>
            <a:r>
              <a:rPr lang="en-US" smtClean="0"/>
              <a:t> interests and lifestyles where there is a tendency towards self-creation and experimentation as opposed to tradition or popular mass opinions and behaviors36 as so also with </a:t>
            </a:r>
            <a:r>
              <a:rPr lang="en-US" smtClean="0">
                <a:hlinkClick r:id="rId14" tooltip="Humanism"/>
              </a:rPr>
              <a:t>humanist</a:t>
            </a:r>
            <a:r>
              <a:rPr lang="en-US" smtClean="0"/>
              <a:t> philosophical positions and ethics.78</a:t>
            </a:r>
          </a:p>
          <a:p>
            <a:pPr eaLnBrk="1" hangingPunct="1"/>
            <a:endParaRPr lang="en-US" smtClean="0"/>
          </a:p>
          <a:p>
            <a:pPr eaLnBrk="1" hangingPunct="1"/>
            <a:r>
              <a:rPr lang="en-US" smtClean="0"/>
              <a:t>http://public.wsu.edu/~hughesc/individualism.htm </a:t>
            </a:r>
          </a:p>
          <a:p>
            <a:pPr eaLnBrk="1" hangingPunct="1"/>
            <a:endParaRPr lang="en-US" smtClean="0"/>
          </a:p>
          <a:p>
            <a:pPr eaLnBrk="1" hangingPunct="1"/>
            <a:r>
              <a:rPr lang="en-US" smtClean="0"/>
              <a:t>The Greeks insisted that each person take responsibility for his actions and his life by learning to make correct choices--thus the power of individualism is defined in relationship to a community that defines "correct choices."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p:spPr>
      </p:sp>
      <p:sp>
        <p:nvSpPr>
          <p:cNvPr id="266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Romans (from Italy) conquer most of Europe and build roads everywhere – very efficient.</a:t>
            </a:r>
          </a:p>
          <a:p>
            <a:pPr eaLnBrk="1" hangingPunct="1">
              <a:spcBef>
                <a:spcPct val="0"/>
              </a:spcBef>
            </a:pPr>
            <a:r>
              <a:rPr lang="en-US" smtClean="0"/>
              <a:t>Made achievements in language, law, engineering, and government (introduced coinage, long distance trade)</a:t>
            </a:r>
          </a:p>
          <a:p>
            <a:pPr eaLnBrk="1" hangingPunct="1">
              <a:spcBef>
                <a:spcPct val="0"/>
              </a:spcBef>
            </a:pPr>
            <a:endParaRPr lang="en-US" smtClean="0"/>
          </a:p>
          <a:p>
            <a:pPr eaLnBrk="1" hangingPunct="1">
              <a:spcBef>
                <a:spcPct val="0"/>
              </a:spcBef>
            </a:pPr>
            <a:r>
              <a:rPr lang="en-US" smtClean="0"/>
              <a:t>Become gradually corrupt and stretched too thinly due to invasions, civil wars, and economic decline. </a:t>
            </a:r>
          </a:p>
        </p:txBody>
      </p:sp>
      <p:sp>
        <p:nvSpPr>
          <p:cNvPr id="245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A2E4DA8-D02E-4422-81F2-6493E68D42FE}" type="slidenum">
              <a:rPr lang="en-US">
                <a:cs typeface="Arial" charset="0"/>
              </a:rPr>
              <a:pPr fontAlgn="base">
                <a:spcBef>
                  <a:spcPct val="0"/>
                </a:spcBef>
                <a:spcAft>
                  <a:spcPct val="0"/>
                </a:spcAft>
                <a:defRPr/>
              </a:pPr>
              <a:t>5</a:t>
            </a:fld>
            <a:endParaRPr lang="en-US">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p:spPr>
      </p:sp>
      <p:sp>
        <p:nvSpPr>
          <p:cNvPr id="286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Christianity grew and became widely accepted by the fourth century (from Jewish sect)</a:t>
            </a:r>
          </a:p>
          <a:p>
            <a:pPr eaLnBrk="1" hangingPunct="1">
              <a:spcBef>
                <a:spcPct val="0"/>
              </a:spcBef>
            </a:pPr>
            <a:r>
              <a:rPr lang="en-US" smtClean="0"/>
              <a:t>It was made the official state religion of the Roman Empire.</a:t>
            </a:r>
          </a:p>
          <a:p>
            <a:pPr eaLnBrk="1" hangingPunct="1">
              <a:spcBef>
                <a:spcPct val="0"/>
              </a:spcBef>
            </a:pPr>
            <a:r>
              <a:rPr lang="en-US" smtClean="0"/>
              <a:t>The Roman Catholic church played a crucial role in the growth of the new European civilization. </a:t>
            </a:r>
          </a:p>
          <a:p>
            <a:pPr eaLnBrk="1" hangingPunct="1">
              <a:spcBef>
                <a:spcPct val="0"/>
              </a:spcBef>
            </a:pPr>
            <a:r>
              <a:rPr lang="en-US" smtClean="0"/>
              <a:t>The church developed an organized government under the leadership of the pope.</a:t>
            </a:r>
          </a:p>
        </p:txBody>
      </p:sp>
      <p:sp>
        <p:nvSpPr>
          <p:cNvPr id="266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CAD4E1A-2CD3-4E7C-B215-7046806DE6E1}" type="slidenum">
              <a:rPr lang="en-US">
                <a:cs typeface="Arial" charset="0"/>
              </a:rPr>
              <a:pPr fontAlgn="base">
                <a:spcBef>
                  <a:spcPct val="0"/>
                </a:spcBef>
                <a:spcAft>
                  <a:spcPct val="0"/>
                </a:spcAft>
                <a:defRPr/>
              </a:pPr>
              <a:t>6</a:t>
            </a:fld>
            <a:endParaRPr lang="en-US">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But there was a problem… Christianity distrusted science, logic and reason</a:t>
            </a:r>
          </a:p>
          <a:p>
            <a:pPr eaLnBrk="1" hangingPunct="1">
              <a:spcBef>
                <a:spcPct val="0"/>
              </a:spcBef>
            </a:pPr>
            <a:endParaRPr lang="en-US" smtClean="0"/>
          </a:p>
          <a:p>
            <a:pPr eaLnBrk="1" hangingPunct="1">
              <a:spcBef>
                <a:spcPct val="0"/>
              </a:spcBef>
            </a:pPr>
            <a:r>
              <a:rPr lang="en-US" smtClean="0"/>
              <a:t>The Dark Ages were a period of cultural decline or societal collapse that took place between the fall of Rome and the eventual recovery of learning.</a:t>
            </a:r>
          </a:p>
          <a:p>
            <a:pPr eaLnBrk="1" hangingPunct="1">
              <a:spcBef>
                <a:spcPct val="0"/>
              </a:spcBef>
            </a:pPr>
            <a:endParaRPr lang="en-US" smtClean="0"/>
          </a:p>
          <a:p>
            <a:pPr eaLnBrk="1" hangingPunct="1">
              <a:spcBef>
                <a:spcPct val="0"/>
              </a:spcBef>
            </a:pPr>
            <a:r>
              <a:rPr lang="en-US" smtClean="0"/>
              <a:t>“600 years of degenerate, godless, inhuman behavior”</a:t>
            </a:r>
          </a:p>
          <a:p>
            <a:pPr eaLnBrk="1" hangingPunct="1">
              <a:spcBef>
                <a:spcPct val="0"/>
              </a:spcBef>
            </a:pPr>
            <a:endParaRPr lang="en-US" smtClean="0"/>
          </a:p>
        </p:txBody>
      </p:sp>
      <p:sp>
        <p:nvSpPr>
          <p:cNvPr id="286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07223D2-A192-4D69-BA24-DD64BADE8515}" type="slidenum">
              <a:rPr lang="en-US">
                <a:cs typeface="Arial" charset="0"/>
              </a:rPr>
              <a:pPr fontAlgn="base">
                <a:spcBef>
                  <a:spcPct val="0"/>
                </a:spcBef>
                <a:spcAft>
                  <a:spcPct val="0"/>
                </a:spcAft>
                <a:defRPr/>
              </a:pPr>
              <a:t>7</a:t>
            </a:fld>
            <a:endParaRPr lang="en-US">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Rebirth of art, education, science &amp; literature.</a:t>
            </a:r>
          </a:p>
          <a:p>
            <a:pPr eaLnBrk="1" hangingPunct="1">
              <a:spcBef>
                <a:spcPct val="0"/>
              </a:spcBef>
            </a:pPr>
            <a:endParaRPr lang="en-US" smtClean="0"/>
          </a:p>
          <a:p>
            <a:pPr eaLnBrk="1" hangingPunct="1">
              <a:spcBef>
                <a:spcPct val="0"/>
              </a:spcBef>
            </a:pPr>
            <a:r>
              <a:rPr lang="en-US" smtClean="0"/>
              <a:t>The Renaissance was a cultural movement that profoundly affected European intellectual life in the early modern period. </a:t>
            </a:r>
          </a:p>
          <a:p>
            <a:pPr eaLnBrk="1" hangingPunct="1">
              <a:spcBef>
                <a:spcPct val="0"/>
              </a:spcBef>
            </a:pPr>
            <a:r>
              <a:rPr lang="en-US" smtClean="0"/>
              <a:t>As a cultural movement, it encompassed a resurgence of learning, art, and widespread educational reform.</a:t>
            </a:r>
          </a:p>
          <a:p>
            <a:pPr eaLnBrk="1" hangingPunct="1">
              <a:spcBef>
                <a:spcPct val="0"/>
              </a:spcBef>
            </a:pPr>
            <a:r>
              <a:rPr lang="en-US" smtClean="0"/>
              <a:t>Its influence affected literature, philosophy, art, politics, science, religion, and other aspects</a:t>
            </a:r>
          </a:p>
          <a:p>
            <a:pPr eaLnBrk="1" hangingPunct="1">
              <a:spcBef>
                <a:spcPct val="0"/>
              </a:spcBef>
            </a:pPr>
            <a:endParaRPr lang="en-US" smtClean="0"/>
          </a:p>
          <a:p>
            <a:pPr eaLnBrk="1" hangingPunct="1">
              <a:spcBef>
                <a:spcPct val="0"/>
              </a:spcBef>
            </a:pPr>
            <a:r>
              <a:rPr lang="en-US" smtClean="0"/>
              <a:t>Vitruvian Man – Leonardo da Vinci (ideal human proportions)</a:t>
            </a:r>
          </a:p>
          <a:p>
            <a:pPr eaLnBrk="1" hangingPunct="1">
              <a:spcBef>
                <a:spcPct val="0"/>
              </a:spcBef>
            </a:pPr>
            <a:endParaRPr lang="en-US" smtClean="0"/>
          </a:p>
        </p:txBody>
      </p:sp>
      <p:sp>
        <p:nvSpPr>
          <p:cNvPr id="307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CBBECC-6B37-4BB1-B197-A76D92D16213}" type="slidenum">
              <a:rPr lang="en-US">
                <a:cs typeface="Arial" charset="0"/>
              </a:rPr>
              <a:pPr fontAlgn="base">
                <a:spcBef>
                  <a:spcPct val="0"/>
                </a:spcBef>
                <a:spcAft>
                  <a:spcPct val="0"/>
                </a:spcAft>
                <a:defRPr/>
              </a:pPr>
              <a:t>8</a:t>
            </a:fld>
            <a:endParaRPr lang="en-US">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Rejection of old ideas, beginning to look for new ones. From flat earth to round earth. Religion -&gt; Science/Reason</a:t>
            </a:r>
          </a:p>
          <a:p>
            <a:pPr eaLnBrk="1" hangingPunct="1">
              <a:spcBef>
                <a:spcPct val="0"/>
              </a:spcBef>
            </a:pPr>
            <a:endParaRPr lang="en-US" smtClean="0"/>
          </a:p>
          <a:p>
            <a:pPr eaLnBrk="1" hangingPunct="1">
              <a:spcBef>
                <a:spcPct val="0"/>
              </a:spcBef>
            </a:pPr>
            <a:r>
              <a:rPr lang="en-US" smtClean="0"/>
              <a:t>The scientific revolution was a time when people began to look for the answers to questions regarding the make-up of the earth, and the people living on it. </a:t>
            </a:r>
          </a:p>
          <a:p>
            <a:pPr eaLnBrk="1" hangingPunct="1">
              <a:spcBef>
                <a:spcPct val="0"/>
              </a:spcBef>
            </a:pPr>
            <a:endParaRPr lang="en-US" smtClean="0"/>
          </a:p>
          <a:p>
            <a:pPr eaLnBrk="1" hangingPunct="1">
              <a:spcBef>
                <a:spcPct val="0"/>
              </a:spcBef>
            </a:pPr>
            <a:r>
              <a:rPr lang="en-US" smtClean="0"/>
              <a:t>It was a period when new ideas in physics, astronomy, biology, human anatomy, chemistry, and other sciences led to a rejection of ideas from Ancient Greece and laid the foundation of modern science.</a:t>
            </a:r>
          </a:p>
          <a:p>
            <a:pPr eaLnBrk="1" hangingPunct="1">
              <a:spcBef>
                <a:spcPct val="0"/>
              </a:spcBef>
            </a:pPr>
            <a:endParaRPr lang="en-US" smtClean="0"/>
          </a:p>
          <a:p>
            <a:pPr eaLnBrk="1" hangingPunct="1">
              <a:spcBef>
                <a:spcPct val="0"/>
              </a:spcBef>
            </a:pPr>
            <a:r>
              <a:rPr lang="en-US" smtClean="0"/>
              <a:t>Struck a conflict between ideas of individuals and the ideas of the church. </a:t>
            </a:r>
          </a:p>
          <a:p>
            <a:pPr eaLnBrk="1" hangingPunct="1">
              <a:spcBef>
                <a:spcPct val="0"/>
              </a:spcBef>
            </a:pPr>
            <a:endParaRPr lang="en-US" smtClean="0"/>
          </a:p>
          <a:p>
            <a:pPr eaLnBrk="1" hangingPunct="1">
              <a:spcBef>
                <a:spcPct val="0"/>
              </a:spcBef>
            </a:pPr>
            <a:r>
              <a:rPr lang="en-US" smtClean="0"/>
              <a:t>From the shape of the world to the circulation of blood in a persons body many theories developed to find out how these things worked. </a:t>
            </a:r>
          </a:p>
          <a:p>
            <a:pPr eaLnBrk="1" hangingPunct="1">
              <a:spcBef>
                <a:spcPct val="0"/>
              </a:spcBef>
            </a:pPr>
            <a:r>
              <a:rPr lang="en-US" smtClean="0"/>
              <a:t>Important people: Newton, Galileo, …</a:t>
            </a:r>
          </a:p>
        </p:txBody>
      </p:sp>
      <p:sp>
        <p:nvSpPr>
          <p:cNvPr id="32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508F9E8-DB19-4E76-9965-6684247A9784}" type="slidenum">
              <a:rPr lang="en-US">
                <a:cs typeface="Arial" charset="0"/>
              </a:rPr>
              <a:pPr fontAlgn="base">
                <a:spcBef>
                  <a:spcPct val="0"/>
                </a:spcBef>
                <a:spcAft>
                  <a:spcPct val="0"/>
                </a:spcAft>
                <a:defRPr/>
              </a:pPr>
              <a:t>9</a:t>
            </a:fld>
            <a:endParaRPr 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1FA558C-CD40-4A19-86EA-85B37C78A558}" type="datetimeFigureOut">
              <a:rPr lang="en-US"/>
              <a:pPr>
                <a:defRPr/>
              </a:pPr>
              <a:t>2/15/2013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35937DE-419B-454E-8362-A37ABB2321A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3CA5251-C209-4865-87B2-B172F7049487}" type="datetimeFigureOut">
              <a:rPr lang="en-US"/>
              <a:pPr>
                <a:defRPr/>
              </a:pPr>
              <a:t>2/15/2013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0F2FB8-E2C0-489A-A6B5-FD6336B4EBB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D734E5C-A246-4EA1-B1EF-5E2C16A80D61}" type="datetimeFigureOut">
              <a:rPr lang="en-US"/>
              <a:pPr>
                <a:defRPr/>
              </a:pPr>
              <a:t>2/15/2013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C98C7E1-5BE7-4878-947B-584BEBA2832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BB618DC-BD58-48E4-9110-891013C4C8CB}" type="datetimeFigureOut">
              <a:rPr lang="en-US"/>
              <a:pPr>
                <a:defRPr/>
              </a:pPr>
              <a:t>2/15/2013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F5F317B-7491-40D3-BD18-BBD9AF0E488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34918EA-B236-47F6-A1DB-BD6F47FDF7A2}" type="datetimeFigureOut">
              <a:rPr lang="en-US"/>
              <a:pPr>
                <a:defRPr/>
              </a:pPr>
              <a:t>2/15/2013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D1532C-DD86-4227-ADF3-9471869CB1D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68B829C-FA29-471C-A69E-E94ACBF6D847}" type="datetimeFigureOut">
              <a:rPr lang="en-US"/>
              <a:pPr>
                <a:defRPr/>
              </a:pPr>
              <a:t>2/15/2013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E9F7BA8-E9A6-4295-8F3F-F3F18727F98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A5A3D5F-A76B-4A99-BF96-69489F75D9B8}" type="datetimeFigureOut">
              <a:rPr lang="en-US"/>
              <a:pPr>
                <a:defRPr/>
              </a:pPr>
              <a:t>2/15/2013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C8D5A02-E0D1-4E3C-9977-BE438B95838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5A0E95F-73FB-42E2-996D-03F7FAB0841E}" type="datetimeFigureOut">
              <a:rPr lang="en-US"/>
              <a:pPr>
                <a:defRPr/>
              </a:pPr>
              <a:t>2/15/2013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AD1639D-C477-4F0C-BE56-4FDC033ACFB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F421B45-7818-41E7-9C0D-ADCF0BCB96BA}" type="datetimeFigureOut">
              <a:rPr lang="en-US"/>
              <a:pPr>
                <a:defRPr/>
              </a:pPr>
              <a:t>2/15/2013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E9FC96E-853E-4DFA-BE65-8B0A44805CE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1479EC7-E555-4496-971E-41A018A785FF}" type="datetimeFigureOut">
              <a:rPr lang="en-US"/>
              <a:pPr>
                <a:defRPr/>
              </a:pPr>
              <a:t>2/15/2013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12EC5F7-21F0-4FD6-B537-64ACA9562BE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426C557-B96E-4A1D-BFED-CF4CE493F350}" type="datetimeFigureOut">
              <a:rPr lang="en-US"/>
              <a:pPr>
                <a:defRPr/>
              </a:pPr>
              <a:t>2/15/2013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AE29742-1538-4198-BD8F-C1595814D6A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23A68EFD-9FC9-419A-A0E9-E14120A366AB}" type="datetimeFigureOut">
              <a:rPr lang="en-US"/>
              <a:pPr>
                <a:defRPr/>
              </a:pPr>
              <a:t>2/15/2013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2FDDEBEB-43E0-4A7D-A2AE-671F6DB2382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hyperlink" Target="http://www.davejaye.com/" TargetMode="External"/><Relationship Id="rId4" Type="http://schemas.openxmlformats.org/officeDocument/2006/relationships/hyperlink" Target="mailto:dave.jaye55@gmail.com" TargetMode="Externa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5" descr="earth_at_night.jpg"/>
          <p:cNvPicPr>
            <a:picLocks noChangeAspect="1"/>
          </p:cNvPicPr>
          <p:nvPr/>
        </p:nvPicPr>
        <p:blipFill>
          <a:blip r:embed="rId3"/>
          <a:srcRect l="13728" t="8888" r="12730" b="8888"/>
          <a:stretch>
            <a:fillRect/>
          </a:stretch>
        </p:blipFill>
        <p:spPr bwMode="auto">
          <a:xfrm>
            <a:off x="1366838" y="233363"/>
            <a:ext cx="6481762" cy="6396037"/>
          </a:xfrm>
          <a:prstGeom prst="rect">
            <a:avLst/>
          </a:prstGeom>
          <a:noFill/>
          <a:ln w="9525">
            <a:noFill/>
            <a:miter lim="800000"/>
            <a:headEnd/>
            <a:tailEnd/>
          </a:ln>
        </p:spPr>
      </p:pic>
      <p:sp>
        <p:nvSpPr>
          <p:cNvPr id="2" name="Title 1"/>
          <p:cNvSpPr>
            <a:spLocks noGrp="1"/>
          </p:cNvSpPr>
          <p:nvPr>
            <p:ph type="ctrTitle"/>
          </p:nvPr>
        </p:nvSpPr>
        <p:spPr>
          <a:xfrm>
            <a:off x="0" y="914400"/>
            <a:ext cx="3962400" cy="1143000"/>
          </a:xfrm>
          <a:solidFill>
            <a:schemeClr val="tx1">
              <a:lumMod val="85000"/>
              <a:lumOff val="15000"/>
              <a:alpha val="80000"/>
            </a:schemeClr>
          </a:solidFill>
        </p:spPr>
        <p:txBody>
          <a:bodyPr rtlCol="0">
            <a:noAutofit/>
          </a:bodyPr>
          <a:lstStyle/>
          <a:p>
            <a:pPr algn="r" eaLnBrk="1" fontAlgn="auto" hangingPunct="1">
              <a:spcAft>
                <a:spcPts val="0"/>
              </a:spcAft>
              <a:defRPr/>
            </a:pPr>
            <a:r>
              <a:rPr lang="en-US" sz="4000" dirty="0" smtClean="0">
                <a:solidFill>
                  <a:schemeClr val="bg1"/>
                </a:solidFill>
              </a:rPr>
              <a:t>Understanding </a:t>
            </a:r>
            <a:br>
              <a:rPr lang="en-US" sz="4000" dirty="0" smtClean="0">
                <a:solidFill>
                  <a:schemeClr val="bg1"/>
                </a:solidFill>
              </a:rPr>
            </a:br>
            <a:r>
              <a:rPr lang="en-US" sz="4000" dirty="0" smtClean="0">
                <a:solidFill>
                  <a:schemeClr val="bg1"/>
                </a:solidFill>
              </a:rPr>
              <a:t>Western Culture</a:t>
            </a:r>
            <a:endParaRPr lang="en-US" sz="4000" dirty="0">
              <a:solidFill>
                <a:schemeClr val="bg1"/>
              </a:solidFill>
            </a:endParaRPr>
          </a:p>
        </p:txBody>
      </p:sp>
      <p:sp>
        <p:nvSpPr>
          <p:cNvPr id="15364" name="TextBox 6"/>
          <p:cNvSpPr txBox="1">
            <a:spLocks noChangeArrowheads="1"/>
          </p:cNvSpPr>
          <p:nvPr/>
        </p:nvSpPr>
        <p:spPr bwMode="auto">
          <a:xfrm>
            <a:off x="0" y="2057400"/>
            <a:ext cx="3962400" cy="396875"/>
          </a:xfrm>
          <a:prstGeom prst="rect">
            <a:avLst/>
          </a:prstGeom>
          <a:solidFill>
            <a:schemeClr val="bg1">
              <a:alpha val="79999"/>
            </a:schemeClr>
          </a:solidFill>
          <a:ln w="9525">
            <a:noFill/>
            <a:miter lim="800000"/>
            <a:headEnd/>
            <a:tailEnd/>
          </a:ln>
        </p:spPr>
        <p:txBody>
          <a:bodyPr>
            <a:spAutoFit/>
          </a:bodyPr>
          <a:lstStyle/>
          <a:p>
            <a:pPr algn="r"/>
            <a:r>
              <a:rPr lang="en-US" sz="2000">
                <a:latin typeface="Calibri" pitchFamily="34" charset="0"/>
              </a:rPr>
              <a:t>Dave Jaye 2013</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age of enlightenment.jpg"/>
          <p:cNvPicPr>
            <a:picLocks noChangeAspect="1"/>
          </p:cNvPicPr>
          <p:nvPr/>
        </p:nvPicPr>
        <p:blipFill>
          <a:blip r:embed="rId3"/>
          <a:srcRect l="3333" r="2499"/>
          <a:stretch>
            <a:fillRect/>
          </a:stretch>
        </p:blipFill>
        <p:spPr bwMode="auto">
          <a:xfrm>
            <a:off x="0" y="0"/>
            <a:ext cx="9155113" cy="6858000"/>
          </a:xfrm>
          <a:prstGeom prst="rect">
            <a:avLst/>
          </a:prstGeom>
          <a:noFill/>
          <a:ln w="9525">
            <a:noFill/>
            <a:miter lim="800000"/>
            <a:headEnd/>
            <a:tailEnd/>
          </a:ln>
        </p:spPr>
      </p:pic>
      <p:sp>
        <p:nvSpPr>
          <p:cNvPr id="35842" name="TextBox 1"/>
          <p:cNvSpPr txBox="1">
            <a:spLocks noChangeArrowheads="1"/>
          </p:cNvSpPr>
          <p:nvPr/>
        </p:nvSpPr>
        <p:spPr bwMode="auto">
          <a:xfrm>
            <a:off x="0" y="5410200"/>
            <a:ext cx="9144000" cy="523875"/>
          </a:xfrm>
          <a:prstGeom prst="rect">
            <a:avLst/>
          </a:prstGeom>
          <a:solidFill>
            <a:srgbClr val="808000"/>
          </a:solidFill>
          <a:ln w="9525">
            <a:noFill/>
            <a:miter lim="800000"/>
            <a:headEnd/>
            <a:tailEnd/>
          </a:ln>
        </p:spPr>
        <p:txBody>
          <a:bodyPr>
            <a:spAutoFit/>
          </a:bodyPr>
          <a:lstStyle/>
          <a:p>
            <a:pPr algn="ctr"/>
            <a:r>
              <a:rPr lang="en-US" sz="2800">
                <a:solidFill>
                  <a:schemeClr val="bg1"/>
                </a:solidFill>
                <a:latin typeface="Calibri" pitchFamily="34" charset="0"/>
              </a:rPr>
              <a:t>Logic &amp; Reason: </a:t>
            </a:r>
            <a:r>
              <a:rPr lang="en-US" sz="2800" b="1">
                <a:solidFill>
                  <a:schemeClr val="bg1"/>
                </a:solidFill>
                <a:latin typeface="Calibri" pitchFamily="34" charset="0"/>
              </a:rPr>
              <a:t>Age of Enlightenment </a:t>
            </a:r>
            <a:r>
              <a:rPr lang="en-US" sz="2800">
                <a:solidFill>
                  <a:schemeClr val="bg1"/>
                </a:solidFill>
                <a:latin typeface="Calibri" pitchFamily="34" charset="0"/>
              </a:rPr>
              <a:t>(18</a:t>
            </a:r>
            <a:r>
              <a:rPr lang="en-US" sz="2800" baseline="30000">
                <a:solidFill>
                  <a:schemeClr val="bg1"/>
                </a:solidFill>
                <a:latin typeface="Calibri" pitchFamily="34" charset="0"/>
              </a:rPr>
              <a:t>th</a:t>
            </a:r>
            <a:r>
              <a:rPr lang="en-US" sz="2800">
                <a:solidFill>
                  <a:schemeClr val="bg1"/>
                </a:solidFill>
                <a:latin typeface="Calibri" pitchFamily="34" charset="0"/>
              </a:rPr>
              <a:t> Century)</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3" descr="Declaration_independence.jpg"/>
          <p:cNvPicPr>
            <a:picLocks noChangeAspect="1"/>
          </p:cNvPicPr>
          <p:nvPr/>
        </p:nvPicPr>
        <p:blipFill>
          <a:blip r:embed="rId3"/>
          <a:srcRect l="1666" r="1666"/>
          <a:stretch>
            <a:fillRect/>
          </a:stretch>
        </p:blipFill>
        <p:spPr bwMode="auto">
          <a:xfrm>
            <a:off x="0" y="0"/>
            <a:ext cx="9144000" cy="6858000"/>
          </a:xfrm>
          <a:prstGeom prst="rect">
            <a:avLst/>
          </a:prstGeom>
          <a:noFill/>
          <a:ln w="9525">
            <a:noFill/>
            <a:miter lim="800000"/>
            <a:headEnd/>
            <a:tailEnd/>
          </a:ln>
        </p:spPr>
      </p:pic>
      <p:sp>
        <p:nvSpPr>
          <p:cNvPr id="2" name="TextBox 1"/>
          <p:cNvSpPr txBox="1"/>
          <p:nvPr/>
        </p:nvSpPr>
        <p:spPr>
          <a:xfrm>
            <a:off x="0" y="5410200"/>
            <a:ext cx="9144000" cy="523875"/>
          </a:xfrm>
          <a:prstGeom prst="rect">
            <a:avLst/>
          </a:prstGeom>
          <a:solidFill>
            <a:schemeClr val="accent1">
              <a:lumMod val="75000"/>
            </a:schemeClr>
          </a:solidFill>
        </p:spPr>
        <p:txBody>
          <a:bodyPr>
            <a:spAutoFit/>
          </a:bodyPr>
          <a:lstStyle/>
          <a:p>
            <a:pPr algn="ctr" fontAlgn="auto">
              <a:spcBef>
                <a:spcPts val="0"/>
              </a:spcBef>
              <a:spcAft>
                <a:spcPts val="0"/>
              </a:spcAft>
              <a:defRPr/>
            </a:pPr>
            <a:r>
              <a:rPr lang="en-US" sz="2800" dirty="0">
                <a:solidFill>
                  <a:schemeClr val="bg1"/>
                </a:solidFill>
                <a:latin typeface="+mn-lt"/>
                <a:cs typeface="+mn-cs"/>
              </a:rPr>
              <a:t>Independence: </a:t>
            </a:r>
            <a:r>
              <a:rPr lang="en-US" sz="2800" b="1" dirty="0">
                <a:solidFill>
                  <a:schemeClr val="bg1"/>
                </a:solidFill>
                <a:latin typeface="+mn-lt"/>
                <a:cs typeface="+mn-cs"/>
              </a:rPr>
              <a:t>American Revolution </a:t>
            </a:r>
            <a:r>
              <a:rPr lang="en-US" sz="2800" dirty="0">
                <a:solidFill>
                  <a:schemeClr val="bg1"/>
                </a:solidFill>
                <a:latin typeface="+mn-lt"/>
                <a:cs typeface="+mn-cs"/>
              </a:rPr>
              <a:t>(Late 18</a:t>
            </a:r>
            <a:r>
              <a:rPr lang="en-US" sz="2800" baseline="30000" dirty="0">
                <a:solidFill>
                  <a:schemeClr val="bg1"/>
                </a:solidFill>
                <a:latin typeface="+mn-lt"/>
                <a:cs typeface="+mn-cs"/>
              </a:rPr>
              <a:t>th</a:t>
            </a:r>
            <a:r>
              <a:rPr lang="en-US" sz="2800" dirty="0">
                <a:solidFill>
                  <a:schemeClr val="bg1"/>
                </a:solidFill>
                <a:latin typeface="+mn-lt"/>
                <a:cs typeface="+mn-cs"/>
              </a:rPr>
              <a:t> Century)</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descr="industrial revolution.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 name="TextBox 1"/>
          <p:cNvSpPr txBox="1"/>
          <p:nvPr/>
        </p:nvSpPr>
        <p:spPr>
          <a:xfrm>
            <a:off x="0" y="5410200"/>
            <a:ext cx="9144000" cy="523875"/>
          </a:xfrm>
          <a:prstGeom prst="rect">
            <a:avLst/>
          </a:prstGeom>
          <a:solidFill>
            <a:schemeClr val="accent2">
              <a:lumMod val="75000"/>
            </a:schemeClr>
          </a:solidFill>
        </p:spPr>
        <p:txBody>
          <a:bodyPr>
            <a:spAutoFit/>
          </a:bodyPr>
          <a:lstStyle/>
          <a:p>
            <a:pPr algn="ctr" fontAlgn="auto">
              <a:spcBef>
                <a:spcPts val="0"/>
              </a:spcBef>
              <a:spcAft>
                <a:spcPts val="0"/>
              </a:spcAft>
              <a:defRPr/>
            </a:pPr>
            <a:r>
              <a:rPr lang="en-US" sz="2800" b="1" dirty="0">
                <a:solidFill>
                  <a:schemeClr val="bg1"/>
                </a:solidFill>
                <a:latin typeface="+mn-lt"/>
                <a:cs typeface="+mn-cs"/>
              </a:rPr>
              <a:t>Industrial Revolution</a:t>
            </a:r>
            <a:r>
              <a:rPr lang="en-US" sz="2800" dirty="0">
                <a:solidFill>
                  <a:schemeClr val="bg1"/>
                </a:solidFill>
                <a:latin typeface="+mn-lt"/>
                <a:cs typeface="+mn-cs"/>
              </a:rPr>
              <a:t> (19</a:t>
            </a:r>
            <a:r>
              <a:rPr lang="en-US" sz="2800" baseline="30000" dirty="0">
                <a:solidFill>
                  <a:schemeClr val="bg1"/>
                </a:solidFill>
                <a:latin typeface="+mn-lt"/>
                <a:cs typeface="+mn-cs"/>
              </a:rPr>
              <a:t>th</a:t>
            </a:r>
            <a:r>
              <a:rPr lang="en-US" sz="2800" dirty="0">
                <a:solidFill>
                  <a:schemeClr val="bg1"/>
                </a:solidFill>
                <a:latin typeface="+mn-lt"/>
                <a:cs typeface="+mn-cs"/>
              </a:rPr>
              <a:t> Century)</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descr="hope.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 name="TextBox 1"/>
          <p:cNvSpPr txBox="1"/>
          <p:nvPr/>
        </p:nvSpPr>
        <p:spPr>
          <a:xfrm>
            <a:off x="0" y="5410200"/>
            <a:ext cx="9144000" cy="523875"/>
          </a:xfrm>
          <a:prstGeom prst="rect">
            <a:avLst/>
          </a:prstGeom>
          <a:solidFill>
            <a:schemeClr val="bg2">
              <a:lumMod val="25000"/>
            </a:schemeClr>
          </a:solidFill>
        </p:spPr>
        <p:txBody>
          <a:bodyPr>
            <a:spAutoFit/>
          </a:bodyPr>
          <a:lstStyle/>
          <a:p>
            <a:pPr algn="ctr" fontAlgn="auto">
              <a:spcBef>
                <a:spcPts val="0"/>
              </a:spcBef>
              <a:spcAft>
                <a:spcPts val="0"/>
              </a:spcAft>
              <a:defRPr/>
            </a:pPr>
            <a:r>
              <a:rPr lang="en-US" sz="2800" b="1" dirty="0">
                <a:solidFill>
                  <a:schemeClr val="bg1"/>
                </a:solidFill>
                <a:latin typeface="+mn-lt"/>
                <a:cs typeface="+mn-cs"/>
              </a:rPr>
              <a:t>Modern Civilization</a:t>
            </a:r>
            <a:r>
              <a:rPr lang="en-US" sz="2800" dirty="0">
                <a:solidFill>
                  <a:schemeClr val="bg1"/>
                </a:solidFill>
                <a:latin typeface="+mn-lt"/>
                <a:cs typeface="+mn-cs"/>
              </a:rPr>
              <a:t> (Today)</a:t>
            </a:r>
          </a:p>
        </p:txBody>
      </p:sp>
      <p:sp>
        <p:nvSpPr>
          <p:cNvPr id="41987" name="TextBox 3"/>
          <p:cNvSpPr txBox="1">
            <a:spLocks noChangeArrowheads="1"/>
          </p:cNvSpPr>
          <p:nvPr/>
        </p:nvSpPr>
        <p:spPr bwMode="auto">
          <a:xfrm>
            <a:off x="7286625" y="0"/>
            <a:ext cx="1857375" cy="307975"/>
          </a:xfrm>
          <a:prstGeom prst="rect">
            <a:avLst/>
          </a:prstGeom>
          <a:noFill/>
          <a:ln w="9525">
            <a:noFill/>
            <a:miter lim="800000"/>
            <a:headEnd/>
            <a:tailEnd/>
          </a:ln>
        </p:spPr>
        <p:txBody>
          <a:bodyPr wrap="none">
            <a:spAutoFit/>
          </a:bodyPr>
          <a:lstStyle/>
          <a:p>
            <a:r>
              <a:rPr lang="en-US" sz="1400">
                <a:solidFill>
                  <a:schemeClr val="bg1"/>
                </a:solidFill>
                <a:latin typeface="Calibri" pitchFamily="34" charset="0"/>
              </a:rPr>
              <a:t>Photo by Steve Rhodes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nvPr>
        </p:nvGraphicFramePr>
        <p:xfrm>
          <a:off x="457200" y="990600"/>
          <a:ext cx="8229600" cy="5135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4034" name="TextBox 8"/>
          <p:cNvSpPr txBox="1">
            <a:spLocks noChangeArrowheads="1"/>
          </p:cNvSpPr>
          <p:nvPr/>
        </p:nvSpPr>
        <p:spPr bwMode="auto">
          <a:xfrm>
            <a:off x="2895600" y="304800"/>
            <a:ext cx="3429000" cy="646113"/>
          </a:xfrm>
          <a:prstGeom prst="rect">
            <a:avLst/>
          </a:prstGeom>
          <a:noFill/>
          <a:ln w="9525">
            <a:noFill/>
            <a:miter lim="800000"/>
            <a:headEnd/>
            <a:tailEnd/>
          </a:ln>
        </p:spPr>
        <p:txBody>
          <a:bodyPr>
            <a:spAutoFit/>
          </a:bodyPr>
          <a:lstStyle/>
          <a:p>
            <a:r>
              <a:rPr lang="en-US" i="1">
                <a:latin typeface="Calibri" pitchFamily="34" charset="0"/>
              </a:rPr>
              <a:t>Reality- or fact-based thought and perception </a:t>
            </a:r>
            <a:r>
              <a:rPr lang="en-US">
                <a:latin typeface="Calibri" pitchFamily="34" charset="0"/>
              </a:rPr>
              <a:t>(Aristotle 384-322 BC)</a:t>
            </a:r>
          </a:p>
        </p:txBody>
      </p:sp>
      <p:sp>
        <p:nvSpPr>
          <p:cNvPr id="44035" name="TextBox 9"/>
          <p:cNvSpPr txBox="1">
            <a:spLocks noChangeArrowheads="1"/>
          </p:cNvSpPr>
          <p:nvPr/>
        </p:nvSpPr>
        <p:spPr bwMode="auto">
          <a:xfrm>
            <a:off x="6248400" y="1447800"/>
            <a:ext cx="2362200" cy="1200150"/>
          </a:xfrm>
          <a:prstGeom prst="rect">
            <a:avLst/>
          </a:prstGeom>
          <a:noFill/>
          <a:ln w="9525">
            <a:noFill/>
            <a:miter lim="800000"/>
            <a:headEnd/>
            <a:tailEnd/>
          </a:ln>
        </p:spPr>
        <p:txBody>
          <a:bodyPr>
            <a:spAutoFit/>
          </a:bodyPr>
          <a:lstStyle/>
          <a:p>
            <a:pPr algn="r"/>
            <a:r>
              <a:rPr lang="en-US">
                <a:latin typeface="Calibri" pitchFamily="34" charset="0"/>
              </a:rPr>
              <a:t>Emphasis on the individual person who is independent and self-reliant</a:t>
            </a:r>
          </a:p>
        </p:txBody>
      </p:sp>
      <p:sp>
        <p:nvSpPr>
          <p:cNvPr id="44036" name="TextBox 10"/>
          <p:cNvSpPr txBox="1">
            <a:spLocks noChangeArrowheads="1"/>
          </p:cNvSpPr>
          <p:nvPr/>
        </p:nvSpPr>
        <p:spPr bwMode="auto">
          <a:xfrm>
            <a:off x="6324600" y="5486400"/>
            <a:ext cx="2286000" cy="923925"/>
          </a:xfrm>
          <a:prstGeom prst="rect">
            <a:avLst/>
          </a:prstGeom>
          <a:noFill/>
          <a:ln w="9525">
            <a:noFill/>
            <a:miter lim="800000"/>
            <a:headEnd/>
            <a:tailEnd/>
          </a:ln>
        </p:spPr>
        <p:txBody>
          <a:bodyPr>
            <a:spAutoFit/>
          </a:bodyPr>
          <a:lstStyle/>
          <a:p>
            <a:pPr algn="r"/>
            <a:r>
              <a:rPr lang="en-US">
                <a:latin typeface="Calibri" pitchFamily="34" charset="0"/>
              </a:rPr>
              <a:t>Worldly happiness should be the focus of each person's life</a:t>
            </a:r>
          </a:p>
        </p:txBody>
      </p:sp>
      <p:sp>
        <p:nvSpPr>
          <p:cNvPr id="44037" name="TextBox 11"/>
          <p:cNvSpPr txBox="1">
            <a:spLocks noChangeArrowheads="1"/>
          </p:cNvSpPr>
          <p:nvPr/>
        </p:nvSpPr>
        <p:spPr bwMode="auto">
          <a:xfrm>
            <a:off x="228600" y="5486400"/>
            <a:ext cx="2667000" cy="1200150"/>
          </a:xfrm>
          <a:prstGeom prst="rect">
            <a:avLst/>
          </a:prstGeom>
          <a:noFill/>
          <a:ln w="9525">
            <a:noFill/>
            <a:miter lim="800000"/>
            <a:headEnd/>
            <a:tailEnd/>
          </a:ln>
        </p:spPr>
        <p:txBody>
          <a:bodyPr>
            <a:spAutoFit/>
          </a:bodyPr>
          <a:lstStyle/>
          <a:p>
            <a:r>
              <a:rPr lang="en-US">
                <a:latin typeface="Calibri" pitchFamily="34" charset="0"/>
              </a:rPr>
              <a:t>Individuals should be able to act on their own reason without interference from others – i.e. </a:t>
            </a:r>
            <a:r>
              <a:rPr lang="en-US" b="1">
                <a:latin typeface="Calibri" pitchFamily="34" charset="0"/>
              </a:rPr>
              <a:t>freedom</a:t>
            </a:r>
          </a:p>
        </p:txBody>
      </p:sp>
      <p:sp>
        <p:nvSpPr>
          <p:cNvPr id="44038" name="TextBox 12"/>
          <p:cNvSpPr txBox="1">
            <a:spLocks noChangeArrowheads="1"/>
          </p:cNvSpPr>
          <p:nvPr/>
        </p:nvSpPr>
        <p:spPr bwMode="auto">
          <a:xfrm>
            <a:off x="228600" y="1447800"/>
            <a:ext cx="2667000" cy="1200150"/>
          </a:xfrm>
          <a:prstGeom prst="rect">
            <a:avLst/>
          </a:prstGeom>
          <a:noFill/>
          <a:ln w="9525">
            <a:noFill/>
            <a:miter lim="800000"/>
            <a:headEnd/>
            <a:tailEnd/>
          </a:ln>
        </p:spPr>
        <p:txBody>
          <a:bodyPr>
            <a:spAutoFit/>
          </a:bodyPr>
          <a:lstStyle/>
          <a:p>
            <a:r>
              <a:rPr lang="en-US">
                <a:latin typeface="Calibri" pitchFamily="34" charset="0"/>
              </a:rPr>
              <a:t>Recognizes the right of private ownership, capital accumulation, exchange and profit</a:t>
            </a:r>
            <a:endParaRPr lang="en-US" b="1">
              <a:latin typeface="Calibri" pitchFamily="34" charset="0"/>
            </a:endParaRPr>
          </a:p>
        </p:txBody>
      </p:sp>
      <p:sp>
        <p:nvSpPr>
          <p:cNvPr id="44039" name="TextBox 13"/>
          <p:cNvSpPr txBox="1">
            <a:spLocks noChangeArrowheads="1"/>
          </p:cNvSpPr>
          <p:nvPr/>
        </p:nvSpPr>
        <p:spPr bwMode="auto">
          <a:xfrm>
            <a:off x="0" y="304800"/>
            <a:ext cx="1981200" cy="954088"/>
          </a:xfrm>
          <a:prstGeom prst="rect">
            <a:avLst/>
          </a:prstGeom>
          <a:solidFill>
            <a:srgbClr val="00B050"/>
          </a:solidFill>
          <a:ln w="9525">
            <a:noFill/>
            <a:miter lim="800000"/>
            <a:headEnd/>
            <a:tailEnd/>
          </a:ln>
        </p:spPr>
        <p:txBody>
          <a:bodyPr>
            <a:spAutoFit/>
          </a:bodyPr>
          <a:lstStyle/>
          <a:p>
            <a:pPr algn="r"/>
            <a:r>
              <a:rPr lang="en-US" sz="2800">
                <a:solidFill>
                  <a:schemeClr val="bg1"/>
                </a:solidFill>
                <a:latin typeface="Calibri" pitchFamily="34" charset="0"/>
              </a:rPr>
              <a:t>Core</a:t>
            </a:r>
            <a:r>
              <a:rPr lang="en-US" sz="2800" b="1">
                <a:solidFill>
                  <a:schemeClr val="bg1"/>
                </a:solidFill>
                <a:latin typeface="Calibri" pitchFamily="34" charset="0"/>
              </a:rPr>
              <a:t> Ideas </a:t>
            </a:r>
            <a:r>
              <a:rPr lang="en-US" sz="2800">
                <a:solidFill>
                  <a:schemeClr val="bg1"/>
                </a:solidFill>
                <a:latin typeface="Calibri" pitchFamily="34" charset="0"/>
              </a:rPr>
              <a:t>&amp;</a:t>
            </a:r>
            <a:r>
              <a:rPr lang="en-US" sz="2800" b="1">
                <a:solidFill>
                  <a:schemeClr val="bg1"/>
                </a:solidFill>
                <a:latin typeface="Calibri" pitchFamily="34" charset="0"/>
              </a:rPr>
              <a:t> Values</a:t>
            </a:r>
            <a:endParaRPr lang="en-US" sz="2800">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7" descr="collect_bkgrnd"/>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6082" name="TextBox 4"/>
          <p:cNvSpPr txBox="1">
            <a:spLocks noChangeArrowheads="1"/>
          </p:cNvSpPr>
          <p:nvPr/>
        </p:nvSpPr>
        <p:spPr bwMode="auto">
          <a:xfrm>
            <a:off x="0" y="3200400"/>
            <a:ext cx="9144000" cy="523875"/>
          </a:xfrm>
          <a:prstGeom prst="rect">
            <a:avLst/>
          </a:prstGeom>
          <a:solidFill>
            <a:srgbClr val="C00000"/>
          </a:solidFill>
          <a:ln w="9525">
            <a:noFill/>
            <a:miter lim="800000"/>
            <a:headEnd/>
            <a:tailEnd/>
          </a:ln>
        </p:spPr>
        <p:txBody>
          <a:bodyPr>
            <a:spAutoFit/>
          </a:bodyPr>
          <a:lstStyle/>
          <a:p>
            <a:pPr algn="r"/>
            <a:r>
              <a:rPr lang="en-US" sz="2800">
                <a:solidFill>
                  <a:schemeClr val="bg1"/>
                </a:solidFill>
                <a:latin typeface="Calibri" pitchFamily="34" charset="0"/>
              </a:rPr>
              <a:t>Transcend </a:t>
            </a:r>
            <a:r>
              <a:rPr lang="en-US" sz="2800" b="1">
                <a:solidFill>
                  <a:schemeClr val="bg1"/>
                </a:solidFill>
                <a:latin typeface="Calibri" pitchFamily="34" charset="0"/>
              </a:rPr>
              <a:t>geography</a:t>
            </a:r>
            <a:r>
              <a:rPr lang="en-US" sz="2800">
                <a:solidFill>
                  <a:schemeClr val="bg1"/>
                </a:solidFill>
                <a:latin typeface="Calibri" pitchFamily="34" charset="0"/>
              </a:rPr>
              <a:t> and </a:t>
            </a:r>
            <a:r>
              <a:rPr lang="en-US" sz="2800" b="1">
                <a:solidFill>
                  <a:schemeClr val="bg1"/>
                </a:solidFill>
                <a:latin typeface="Calibri" pitchFamily="34" charset="0"/>
              </a:rPr>
              <a:t>race</a:t>
            </a:r>
            <a:r>
              <a:rPr lang="en-US" sz="2800">
                <a:solidFill>
                  <a:schemeClr val="bg1"/>
                </a:solidFill>
                <a:latin typeface="Calibri" pitchFamily="34" charset="0"/>
              </a:rPr>
              <a:t> (no connection)</a:t>
            </a:r>
          </a:p>
        </p:txBody>
      </p:sp>
      <p:sp>
        <p:nvSpPr>
          <p:cNvPr id="46083" name="TextBox 5"/>
          <p:cNvSpPr txBox="1">
            <a:spLocks noChangeArrowheads="1"/>
          </p:cNvSpPr>
          <p:nvPr/>
        </p:nvSpPr>
        <p:spPr bwMode="auto">
          <a:xfrm>
            <a:off x="0" y="4267200"/>
            <a:ext cx="9144000" cy="523875"/>
          </a:xfrm>
          <a:prstGeom prst="rect">
            <a:avLst/>
          </a:prstGeom>
          <a:solidFill>
            <a:srgbClr val="002060"/>
          </a:solidFill>
          <a:ln w="9525">
            <a:noFill/>
            <a:miter lim="800000"/>
            <a:headEnd/>
            <a:tailEnd/>
          </a:ln>
        </p:spPr>
        <p:txBody>
          <a:bodyPr>
            <a:spAutoFit/>
          </a:bodyPr>
          <a:lstStyle/>
          <a:p>
            <a:pPr algn="r"/>
            <a:r>
              <a:rPr lang="en-US" sz="2800">
                <a:solidFill>
                  <a:schemeClr val="bg1"/>
                </a:solidFill>
                <a:latin typeface="Calibri" pitchFamily="34" charset="0"/>
              </a:rPr>
              <a:t>Exist </a:t>
            </a:r>
            <a:r>
              <a:rPr lang="en-US" sz="2800" b="1">
                <a:solidFill>
                  <a:schemeClr val="bg1"/>
                </a:solidFill>
                <a:latin typeface="Calibri" pitchFamily="34" charset="0"/>
              </a:rPr>
              <a:t>worldwide</a:t>
            </a:r>
            <a:r>
              <a:rPr lang="en-US" sz="2800">
                <a:solidFill>
                  <a:schemeClr val="bg1"/>
                </a:solidFill>
                <a:latin typeface="Calibri" pitchFamily="34" charset="0"/>
              </a:rPr>
              <a:t> in some form (usually mixed)</a:t>
            </a:r>
          </a:p>
        </p:txBody>
      </p:sp>
      <p:sp>
        <p:nvSpPr>
          <p:cNvPr id="46084" name="TextBox 6"/>
          <p:cNvSpPr txBox="1">
            <a:spLocks noChangeArrowheads="1"/>
          </p:cNvSpPr>
          <p:nvPr/>
        </p:nvSpPr>
        <p:spPr bwMode="auto">
          <a:xfrm>
            <a:off x="0" y="2133600"/>
            <a:ext cx="9144000" cy="523875"/>
          </a:xfrm>
          <a:prstGeom prst="rect">
            <a:avLst/>
          </a:prstGeom>
          <a:solidFill>
            <a:schemeClr val="tx1"/>
          </a:solidFill>
          <a:ln w="9525">
            <a:noFill/>
            <a:miter lim="800000"/>
            <a:headEnd/>
            <a:tailEnd/>
          </a:ln>
        </p:spPr>
        <p:txBody>
          <a:bodyPr>
            <a:spAutoFit/>
          </a:bodyPr>
          <a:lstStyle/>
          <a:p>
            <a:r>
              <a:rPr lang="en-US" sz="2800">
                <a:solidFill>
                  <a:schemeClr val="bg1"/>
                </a:solidFill>
                <a:latin typeface="Calibri" pitchFamily="34" charset="0"/>
              </a:rPr>
              <a:t>We live in a </a:t>
            </a:r>
            <a:r>
              <a:rPr lang="en-US" sz="2800" b="1">
                <a:solidFill>
                  <a:schemeClr val="bg1"/>
                </a:solidFill>
                <a:latin typeface="Calibri" pitchFamily="34" charset="0"/>
              </a:rPr>
              <a:t>multicultural</a:t>
            </a:r>
            <a:r>
              <a:rPr lang="en-US" sz="2800">
                <a:solidFill>
                  <a:schemeClr val="bg1"/>
                </a:solidFill>
                <a:latin typeface="Calibri" pitchFamily="34" charset="0"/>
              </a:rPr>
              <a:t> world where cultures: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Box 1"/>
          <p:cNvSpPr txBox="1">
            <a:spLocks noChangeArrowheads="1"/>
          </p:cNvSpPr>
          <p:nvPr/>
        </p:nvSpPr>
        <p:spPr bwMode="auto">
          <a:xfrm>
            <a:off x="0" y="304800"/>
            <a:ext cx="2438400" cy="523875"/>
          </a:xfrm>
          <a:prstGeom prst="rect">
            <a:avLst/>
          </a:prstGeom>
          <a:solidFill>
            <a:srgbClr val="FF33CC"/>
          </a:solidFill>
          <a:ln w="9525">
            <a:noFill/>
            <a:miter lim="800000"/>
            <a:headEnd/>
            <a:tailEnd/>
          </a:ln>
        </p:spPr>
        <p:txBody>
          <a:bodyPr>
            <a:spAutoFit/>
          </a:bodyPr>
          <a:lstStyle/>
          <a:p>
            <a:pPr algn="r"/>
            <a:r>
              <a:rPr lang="en-US" sz="2800" b="1">
                <a:solidFill>
                  <a:schemeClr val="bg1"/>
                </a:solidFill>
                <a:latin typeface="Calibri" pitchFamily="34" charset="0"/>
              </a:rPr>
              <a:t>East</a:t>
            </a:r>
            <a:r>
              <a:rPr lang="en-US" sz="2800">
                <a:solidFill>
                  <a:schemeClr val="bg1"/>
                </a:solidFill>
                <a:latin typeface="Calibri" pitchFamily="34" charset="0"/>
              </a:rPr>
              <a:t> vs. </a:t>
            </a:r>
            <a:r>
              <a:rPr lang="en-US" sz="2800" b="1">
                <a:solidFill>
                  <a:schemeClr val="bg1"/>
                </a:solidFill>
                <a:latin typeface="Calibri" pitchFamily="34" charset="0"/>
              </a:rPr>
              <a:t>West</a:t>
            </a:r>
          </a:p>
        </p:txBody>
      </p:sp>
      <p:sp>
        <p:nvSpPr>
          <p:cNvPr id="48130" name="TextBox 2"/>
          <p:cNvSpPr txBox="1">
            <a:spLocks noChangeArrowheads="1"/>
          </p:cNvSpPr>
          <p:nvPr/>
        </p:nvSpPr>
        <p:spPr bwMode="auto">
          <a:xfrm>
            <a:off x="2133600" y="2895600"/>
            <a:ext cx="4960938" cy="708025"/>
          </a:xfrm>
          <a:prstGeom prst="rect">
            <a:avLst/>
          </a:prstGeom>
          <a:noFill/>
          <a:ln w="9525">
            <a:noFill/>
            <a:miter lim="800000"/>
            <a:headEnd/>
            <a:tailEnd/>
          </a:ln>
        </p:spPr>
        <p:txBody>
          <a:bodyPr wrap="none">
            <a:spAutoFit/>
          </a:bodyPr>
          <a:lstStyle/>
          <a:p>
            <a:pPr algn="ctr"/>
            <a:r>
              <a:rPr lang="en-US" sz="4000">
                <a:latin typeface="Calibri" pitchFamily="34" charset="0"/>
              </a:rPr>
              <a:t>What’s the </a:t>
            </a:r>
            <a:r>
              <a:rPr lang="en-US" sz="4000" b="1">
                <a:latin typeface="Calibri" pitchFamily="34" charset="0"/>
              </a:rPr>
              <a:t>difference?</a:t>
            </a:r>
          </a:p>
        </p:txBody>
      </p:sp>
      <p:sp>
        <p:nvSpPr>
          <p:cNvPr id="48131" name="TextBox 3"/>
          <p:cNvSpPr txBox="1">
            <a:spLocks noChangeArrowheads="1"/>
          </p:cNvSpPr>
          <p:nvPr/>
        </p:nvSpPr>
        <p:spPr bwMode="auto">
          <a:xfrm>
            <a:off x="4724400" y="5715000"/>
            <a:ext cx="2917825" cy="923925"/>
          </a:xfrm>
          <a:prstGeom prst="rect">
            <a:avLst/>
          </a:prstGeom>
          <a:noFill/>
          <a:ln w="9525">
            <a:noFill/>
            <a:miter lim="800000"/>
            <a:headEnd/>
            <a:tailEnd/>
          </a:ln>
        </p:spPr>
        <p:txBody>
          <a:bodyPr>
            <a:spAutoFit/>
          </a:bodyPr>
          <a:lstStyle/>
          <a:p>
            <a:pPr algn="r"/>
            <a:r>
              <a:rPr lang="en-US">
                <a:latin typeface="Calibri" pitchFamily="34" charset="0"/>
              </a:rPr>
              <a:t>Illustrations by Yang Liu from “</a:t>
            </a:r>
            <a:r>
              <a:rPr lang="en-US" b="1">
                <a:latin typeface="Calibri" pitchFamily="34" charset="0"/>
              </a:rPr>
              <a:t>East meets West</a:t>
            </a:r>
            <a:r>
              <a:rPr lang="en-US">
                <a:latin typeface="Calibri" pitchFamily="34" charset="0"/>
              </a:rPr>
              <a:t>” book – www.yangliudesign.com</a:t>
            </a:r>
          </a:p>
        </p:txBody>
      </p:sp>
      <p:pic>
        <p:nvPicPr>
          <p:cNvPr id="48132" name="Picture 2" descr="D:\Users\david.gilbert\Desktop\culture presentation\LiuYang.jpg"/>
          <p:cNvPicPr>
            <a:picLocks noChangeAspect="1" noChangeArrowheads="1"/>
          </p:cNvPicPr>
          <p:nvPr/>
        </p:nvPicPr>
        <p:blipFill>
          <a:blip r:embed="rId3"/>
          <a:srcRect/>
          <a:stretch>
            <a:fillRect/>
          </a:stretch>
        </p:blipFill>
        <p:spPr bwMode="auto">
          <a:xfrm>
            <a:off x="7696200" y="5181600"/>
            <a:ext cx="1316038" cy="140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Content Placeholder 7" descr="1.png"/>
          <p:cNvPicPr>
            <a:picLocks noGrp="1" noChangeAspect="1"/>
          </p:cNvPicPr>
          <p:nvPr>
            <p:ph idx="1"/>
          </p:nvPr>
        </p:nvPicPr>
        <p:blipFill>
          <a:blip r:embed="rId3"/>
          <a:srcRect/>
          <a:stretch>
            <a:fillRect/>
          </a:stretch>
        </p:blipFill>
        <p:spPr>
          <a:xfrm>
            <a:off x="0" y="1025525"/>
            <a:ext cx="9144000" cy="4760913"/>
          </a:xfrm>
        </p:spPr>
      </p:pic>
      <p:sp>
        <p:nvSpPr>
          <p:cNvPr id="5" name="TextBox 4"/>
          <p:cNvSpPr txBox="1">
            <a:spLocks noChangeArrowheads="1"/>
          </p:cNvSpPr>
          <p:nvPr/>
        </p:nvSpPr>
        <p:spPr bwMode="auto">
          <a:xfrm>
            <a:off x="304800" y="1219200"/>
            <a:ext cx="1503363" cy="400050"/>
          </a:xfrm>
          <a:prstGeom prst="rect">
            <a:avLst/>
          </a:prstGeom>
          <a:noFill/>
          <a:ln w="9525">
            <a:noFill/>
            <a:miter lim="800000"/>
            <a:headEnd/>
            <a:tailEnd/>
          </a:ln>
        </p:spPr>
        <p:txBody>
          <a:bodyPr wrap="none">
            <a:spAutoFit/>
          </a:bodyPr>
          <a:lstStyle/>
          <a:p>
            <a:r>
              <a:rPr lang="en-US" sz="2000">
                <a:solidFill>
                  <a:schemeClr val="bg1"/>
                </a:solidFill>
                <a:latin typeface="Calibri" pitchFamily="34" charset="0"/>
              </a:rPr>
              <a:t>Way to think</a:t>
            </a:r>
          </a:p>
        </p:txBody>
      </p:sp>
      <p:sp>
        <p:nvSpPr>
          <p:cNvPr id="6" name="TextBox 5"/>
          <p:cNvSpPr txBox="1">
            <a:spLocks noChangeArrowheads="1"/>
          </p:cNvSpPr>
          <p:nvPr/>
        </p:nvSpPr>
        <p:spPr bwMode="auto">
          <a:xfrm>
            <a:off x="7620000" y="1219200"/>
            <a:ext cx="1211263" cy="400050"/>
          </a:xfrm>
          <a:prstGeom prst="rect">
            <a:avLst/>
          </a:prstGeom>
          <a:noFill/>
          <a:ln w="9525">
            <a:noFill/>
            <a:miter lim="800000"/>
            <a:headEnd/>
            <a:tailEnd/>
          </a:ln>
        </p:spPr>
        <p:txBody>
          <a:bodyPr wrap="none">
            <a:spAutoFit/>
          </a:bodyPr>
          <a:lstStyle/>
          <a:p>
            <a:pPr algn="r"/>
            <a:r>
              <a:rPr lang="zh-CN" altLang="en-US" sz="2000">
                <a:solidFill>
                  <a:schemeClr val="bg1"/>
                </a:solidFill>
                <a:latin typeface="Calibri" pitchFamily="34" charset="0"/>
              </a:rPr>
              <a:t>思维方式</a:t>
            </a:r>
            <a:endParaRPr lang="en-US" sz="200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Content Placeholder 7" descr="1.png"/>
          <p:cNvPicPr>
            <a:picLocks noGrp="1" noChangeAspect="1"/>
          </p:cNvPicPr>
          <p:nvPr>
            <p:ph idx="1"/>
          </p:nvPr>
        </p:nvPicPr>
        <p:blipFill>
          <a:blip r:embed="rId3"/>
          <a:srcRect/>
          <a:stretch>
            <a:fillRect/>
          </a:stretch>
        </p:blipFill>
        <p:spPr>
          <a:xfrm>
            <a:off x="0" y="1046163"/>
            <a:ext cx="9144000" cy="4719637"/>
          </a:xfrm>
        </p:spPr>
      </p:pic>
      <p:sp>
        <p:nvSpPr>
          <p:cNvPr id="5" name="TextBox 4"/>
          <p:cNvSpPr txBox="1">
            <a:spLocks noChangeArrowheads="1"/>
          </p:cNvSpPr>
          <p:nvPr/>
        </p:nvSpPr>
        <p:spPr bwMode="auto">
          <a:xfrm>
            <a:off x="304800" y="1219200"/>
            <a:ext cx="1285875" cy="400050"/>
          </a:xfrm>
          <a:prstGeom prst="rect">
            <a:avLst/>
          </a:prstGeom>
          <a:noFill/>
          <a:ln w="9525">
            <a:noFill/>
            <a:miter lim="800000"/>
            <a:headEnd/>
            <a:tailEnd/>
          </a:ln>
        </p:spPr>
        <p:txBody>
          <a:bodyPr wrap="none">
            <a:spAutoFit/>
          </a:bodyPr>
          <a:lstStyle/>
          <a:p>
            <a:r>
              <a:rPr lang="en-US" sz="2000">
                <a:solidFill>
                  <a:schemeClr val="bg1"/>
                </a:solidFill>
                <a:latin typeface="Calibri" pitchFamily="34" charset="0"/>
              </a:rPr>
              <a:t>Way of life</a:t>
            </a:r>
          </a:p>
        </p:txBody>
      </p:sp>
      <p:sp>
        <p:nvSpPr>
          <p:cNvPr id="6" name="TextBox 5"/>
          <p:cNvSpPr txBox="1">
            <a:spLocks noChangeArrowheads="1"/>
          </p:cNvSpPr>
          <p:nvPr/>
        </p:nvSpPr>
        <p:spPr bwMode="auto">
          <a:xfrm>
            <a:off x="7620000" y="1219200"/>
            <a:ext cx="1211263" cy="400050"/>
          </a:xfrm>
          <a:prstGeom prst="rect">
            <a:avLst/>
          </a:prstGeom>
          <a:noFill/>
          <a:ln w="9525">
            <a:noFill/>
            <a:miter lim="800000"/>
            <a:headEnd/>
            <a:tailEnd/>
          </a:ln>
        </p:spPr>
        <p:txBody>
          <a:bodyPr wrap="none">
            <a:spAutoFit/>
          </a:bodyPr>
          <a:lstStyle/>
          <a:p>
            <a:pPr algn="r"/>
            <a:r>
              <a:rPr lang="zh-CN" altLang="en-US" sz="2000">
                <a:solidFill>
                  <a:schemeClr val="bg1"/>
                </a:solidFill>
                <a:latin typeface="Calibri" pitchFamily="34" charset="0"/>
              </a:rPr>
              <a:t>生活方式</a:t>
            </a:r>
            <a:endParaRPr lang="en-US" sz="200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Content Placeholder 7" descr="1.png"/>
          <p:cNvPicPr>
            <a:picLocks noGrp="1" noChangeAspect="1"/>
          </p:cNvPicPr>
          <p:nvPr>
            <p:ph idx="1"/>
          </p:nvPr>
        </p:nvPicPr>
        <p:blipFill>
          <a:blip r:embed="rId3"/>
          <a:srcRect/>
          <a:stretch>
            <a:fillRect/>
          </a:stretch>
        </p:blipFill>
        <p:spPr>
          <a:xfrm>
            <a:off x="0" y="1046163"/>
            <a:ext cx="9144000" cy="4719637"/>
          </a:xfrm>
        </p:spPr>
      </p:pic>
      <p:sp>
        <p:nvSpPr>
          <p:cNvPr id="5" name="TextBox 4"/>
          <p:cNvSpPr txBox="1">
            <a:spLocks noChangeArrowheads="1"/>
          </p:cNvSpPr>
          <p:nvPr/>
        </p:nvSpPr>
        <p:spPr bwMode="auto">
          <a:xfrm>
            <a:off x="304800" y="1219200"/>
            <a:ext cx="1360488" cy="400050"/>
          </a:xfrm>
          <a:prstGeom prst="rect">
            <a:avLst/>
          </a:prstGeom>
          <a:noFill/>
          <a:ln w="9525">
            <a:noFill/>
            <a:miter lim="800000"/>
            <a:headEnd/>
            <a:tailEnd/>
          </a:ln>
        </p:spPr>
        <p:txBody>
          <a:bodyPr wrap="none">
            <a:spAutoFit/>
          </a:bodyPr>
          <a:lstStyle/>
          <a:p>
            <a:r>
              <a:rPr lang="en-US" sz="2000">
                <a:solidFill>
                  <a:schemeClr val="bg1"/>
                </a:solidFill>
                <a:latin typeface="Calibri" pitchFamily="34" charset="0"/>
              </a:rPr>
              <a:t>Punctuality</a:t>
            </a:r>
          </a:p>
        </p:txBody>
      </p:sp>
      <p:sp>
        <p:nvSpPr>
          <p:cNvPr id="6" name="TextBox 5"/>
          <p:cNvSpPr txBox="1">
            <a:spLocks noChangeArrowheads="1"/>
          </p:cNvSpPr>
          <p:nvPr/>
        </p:nvSpPr>
        <p:spPr bwMode="auto">
          <a:xfrm>
            <a:off x="8132763" y="1219200"/>
            <a:ext cx="698500" cy="400050"/>
          </a:xfrm>
          <a:prstGeom prst="rect">
            <a:avLst/>
          </a:prstGeom>
          <a:noFill/>
          <a:ln w="9525">
            <a:noFill/>
            <a:miter lim="800000"/>
            <a:headEnd/>
            <a:tailEnd/>
          </a:ln>
        </p:spPr>
        <p:txBody>
          <a:bodyPr wrap="none">
            <a:spAutoFit/>
          </a:bodyPr>
          <a:lstStyle/>
          <a:p>
            <a:pPr algn="r"/>
            <a:r>
              <a:rPr lang="zh-CN" altLang="en-US" sz="2000">
                <a:solidFill>
                  <a:schemeClr val="bg1"/>
                </a:solidFill>
                <a:latin typeface="Calibri" pitchFamily="34" charset="0"/>
              </a:rPr>
              <a:t>准时</a:t>
            </a:r>
            <a:endParaRPr lang="en-US" sz="200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4" descr="Friends-Season.jpg"/>
          <p:cNvPicPr>
            <a:picLocks noChangeAspect="1"/>
          </p:cNvPicPr>
          <p:nvPr/>
        </p:nvPicPr>
        <p:blipFill>
          <a:blip r:embed="rId3"/>
          <a:srcRect t="2222" b="32222"/>
          <a:stretch>
            <a:fillRect/>
          </a:stretch>
        </p:blipFill>
        <p:spPr bwMode="auto">
          <a:xfrm>
            <a:off x="0" y="0"/>
            <a:ext cx="9144000" cy="4495800"/>
          </a:xfrm>
          <a:prstGeom prst="rect">
            <a:avLst/>
          </a:prstGeom>
          <a:noFill/>
          <a:ln w="9525">
            <a:noFill/>
            <a:miter lim="800000"/>
            <a:headEnd/>
            <a:tailEnd/>
          </a:ln>
        </p:spPr>
      </p:pic>
      <p:pic>
        <p:nvPicPr>
          <p:cNvPr id="19458" name="Picture 5" descr="2008_sex_and_the_city_003.jpg"/>
          <p:cNvPicPr>
            <a:picLocks noChangeAspect="1"/>
          </p:cNvPicPr>
          <p:nvPr/>
        </p:nvPicPr>
        <p:blipFill>
          <a:blip r:embed="rId4"/>
          <a:srcRect t="21249" b="25000"/>
          <a:stretch>
            <a:fillRect/>
          </a:stretch>
        </p:blipFill>
        <p:spPr bwMode="auto">
          <a:xfrm>
            <a:off x="0" y="3581400"/>
            <a:ext cx="9144000" cy="3276600"/>
          </a:xfrm>
          <a:prstGeom prst="rect">
            <a:avLst/>
          </a:prstGeom>
          <a:noFill/>
          <a:ln w="9525">
            <a:noFill/>
            <a:miter lim="800000"/>
            <a:headEnd/>
            <a:tailEnd/>
          </a:ln>
        </p:spPr>
      </p:pic>
      <p:sp>
        <p:nvSpPr>
          <p:cNvPr id="9" name="TextBox 8"/>
          <p:cNvSpPr txBox="1"/>
          <p:nvPr/>
        </p:nvSpPr>
        <p:spPr>
          <a:xfrm>
            <a:off x="0" y="3057525"/>
            <a:ext cx="9144000" cy="523875"/>
          </a:xfrm>
          <a:prstGeom prst="rect">
            <a:avLst/>
          </a:prstGeom>
          <a:solidFill>
            <a:schemeClr val="tx2">
              <a:lumMod val="60000"/>
              <a:lumOff val="40000"/>
            </a:schemeClr>
          </a:solidFill>
        </p:spPr>
        <p:txBody>
          <a:bodyPr>
            <a:spAutoFit/>
          </a:bodyPr>
          <a:lstStyle/>
          <a:p>
            <a:pPr algn="ctr" fontAlgn="auto">
              <a:spcBef>
                <a:spcPts val="0"/>
              </a:spcBef>
              <a:spcAft>
                <a:spcPts val="0"/>
              </a:spcAft>
              <a:defRPr/>
            </a:pPr>
            <a:r>
              <a:rPr lang="en-US" sz="2800" dirty="0">
                <a:solidFill>
                  <a:schemeClr val="bg1"/>
                </a:solidFill>
                <a:latin typeface="+mn-lt"/>
                <a:cs typeface="+mn-cs"/>
              </a:rPr>
              <a:t>Western culture </a:t>
            </a:r>
            <a:r>
              <a:rPr lang="en-US" sz="2800" b="1" dirty="0">
                <a:solidFill>
                  <a:schemeClr val="bg1"/>
                </a:solidFill>
                <a:latin typeface="+mn-lt"/>
                <a:cs typeface="+mn-cs"/>
              </a:rPr>
              <a:t>≠</a:t>
            </a:r>
            <a:r>
              <a:rPr lang="en-US" sz="2800" dirty="0">
                <a:solidFill>
                  <a:schemeClr val="bg1"/>
                </a:solidFill>
                <a:latin typeface="+mn-lt"/>
                <a:cs typeface="+mn-cs"/>
              </a:rPr>
              <a:t> Western Film / TV</a:t>
            </a:r>
          </a:p>
        </p:txBody>
      </p:sp>
      <p:sp>
        <p:nvSpPr>
          <p:cNvPr id="10" name="TextBox 9"/>
          <p:cNvSpPr txBox="1"/>
          <p:nvPr/>
        </p:nvSpPr>
        <p:spPr>
          <a:xfrm>
            <a:off x="0" y="6334125"/>
            <a:ext cx="9144000" cy="523875"/>
          </a:xfrm>
          <a:prstGeom prst="rect">
            <a:avLst/>
          </a:prstGeom>
          <a:solidFill>
            <a:schemeClr val="tx1">
              <a:lumMod val="75000"/>
              <a:lumOff val="25000"/>
            </a:schemeClr>
          </a:solidFill>
        </p:spPr>
        <p:txBody>
          <a:bodyPr>
            <a:spAutoFit/>
          </a:bodyPr>
          <a:lstStyle/>
          <a:p>
            <a:pPr algn="ctr" fontAlgn="auto">
              <a:spcBef>
                <a:spcPts val="0"/>
              </a:spcBef>
              <a:spcAft>
                <a:spcPts val="0"/>
              </a:spcAft>
              <a:defRPr/>
            </a:pPr>
            <a:r>
              <a:rPr lang="en-US" sz="2800" dirty="0">
                <a:solidFill>
                  <a:schemeClr val="bg1"/>
                </a:solidFill>
                <a:latin typeface="+mn-lt"/>
                <a:cs typeface="+mn-cs"/>
              </a:rPr>
              <a:t>(but does influence it)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Content Placeholder 7" descr="1.png"/>
          <p:cNvPicPr>
            <a:picLocks noGrp="1" noChangeAspect="1"/>
          </p:cNvPicPr>
          <p:nvPr>
            <p:ph idx="1"/>
          </p:nvPr>
        </p:nvPicPr>
        <p:blipFill>
          <a:blip r:embed="rId3"/>
          <a:srcRect/>
          <a:stretch>
            <a:fillRect/>
          </a:stretch>
        </p:blipFill>
        <p:spPr>
          <a:xfrm>
            <a:off x="3175" y="1046163"/>
            <a:ext cx="9137650" cy="4719637"/>
          </a:xfrm>
        </p:spPr>
      </p:pic>
      <p:sp>
        <p:nvSpPr>
          <p:cNvPr id="5" name="TextBox 4"/>
          <p:cNvSpPr txBox="1">
            <a:spLocks noChangeArrowheads="1"/>
          </p:cNvSpPr>
          <p:nvPr/>
        </p:nvSpPr>
        <p:spPr bwMode="auto">
          <a:xfrm>
            <a:off x="304800" y="1219200"/>
            <a:ext cx="1477963" cy="400050"/>
          </a:xfrm>
          <a:prstGeom prst="rect">
            <a:avLst/>
          </a:prstGeom>
          <a:noFill/>
          <a:ln w="9525">
            <a:noFill/>
            <a:miter lim="800000"/>
            <a:headEnd/>
            <a:tailEnd/>
          </a:ln>
        </p:spPr>
        <p:txBody>
          <a:bodyPr wrap="none">
            <a:spAutoFit/>
          </a:bodyPr>
          <a:lstStyle/>
          <a:p>
            <a:r>
              <a:rPr lang="en-US" sz="2000">
                <a:solidFill>
                  <a:schemeClr val="bg1"/>
                </a:solidFill>
                <a:latin typeface="Calibri" pitchFamily="34" charset="0"/>
              </a:rPr>
              <a:t>Connections</a:t>
            </a:r>
          </a:p>
        </p:txBody>
      </p:sp>
      <p:sp>
        <p:nvSpPr>
          <p:cNvPr id="6" name="TextBox 5"/>
          <p:cNvSpPr txBox="1">
            <a:spLocks noChangeArrowheads="1"/>
          </p:cNvSpPr>
          <p:nvPr/>
        </p:nvSpPr>
        <p:spPr bwMode="auto">
          <a:xfrm>
            <a:off x="7620000" y="1219200"/>
            <a:ext cx="1211263" cy="400050"/>
          </a:xfrm>
          <a:prstGeom prst="rect">
            <a:avLst/>
          </a:prstGeom>
          <a:noFill/>
          <a:ln w="9525">
            <a:noFill/>
            <a:miter lim="800000"/>
            <a:headEnd/>
            <a:tailEnd/>
          </a:ln>
        </p:spPr>
        <p:txBody>
          <a:bodyPr wrap="none">
            <a:spAutoFit/>
          </a:bodyPr>
          <a:lstStyle/>
          <a:p>
            <a:pPr algn="r"/>
            <a:r>
              <a:rPr lang="zh-CN" altLang="en-US" sz="2000">
                <a:solidFill>
                  <a:schemeClr val="bg1"/>
                </a:solidFill>
                <a:latin typeface="Calibri" pitchFamily="34" charset="0"/>
              </a:rPr>
              <a:t>人际关系</a:t>
            </a:r>
            <a:endParaRPr lang="en-US" sz="200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Content Placeholder 7" descr="1.png"/>
          <p:cNvPicPr>
            <a:picLocks noGrp="1" noChangeAspect="1"/>
          </p:cNvPicPr>
          <p:nvPr>
            <p:ph idx="1"/>
          </p:nvPr>
        </p:nvPicPr>
        <p:blipFill>
          <a:blip r:embed="rId3"/>
          <a:srcRect/>
          <a:stretch>
            <a:fillRect/>
          </a:stretch>
        </p:blipFill>
        <p:spPr>
          <a:xfrm>
            <a:off x="0" y="1066800"/>
            <a:ext cx="9144000" cy="4762500"/>
          </a:xfrm>
        </p:spPr>
      </p:pic>
      <p:sp>
        <p:nvSpPr>
          <p:cNvPr id="5" name="TextBox 4"/>
          <p:cNvSpPr txBox="1">
            <a:spLocks noChangeArrowheads="1"/>
          </p:cNvSpPr>
          <p:nvPr/>
        </p:nvSpPr>
        <p:spPr bwMode="auto">
          <a:xfrm>
            <a:off x="304800" y="1219200"/>
            <a:ext cx="804863" cy="400050"/>
          </a:xfrm>
          <a:prstGeom prst="rect">
            <a:avLst/>
          </a:prstGeom>
          <a:noFill/>
          <a:ln w="9525">
            <a:noFill/>
            <a:miter lim="800000"/>
            <a:headEnd/>
            <a:tailEnd/>
          </a:ln>
        </p:spPr>
        <p:txBody>
          <a:bodyPr wrap="none">
            <a:spAutoFit/>
          </a:bodyPr>
          <a:lstStyle/>
          <a:p>
            <a:r>
              <a:rPr lang="en-US" sz="2000">
                <a:solidFill>
                  <a:schemeClr val="bg1"/>
                </a:solidFill>
                <a:latin typeface="Calibri" pitchFamily="34" charset="0"/>
              </a:rPr>
              <a:t>Anger</a:t>
            </a:r>
          </a:p>
        </p:txBody>
      </p:sp>
      <p:sp>
        <p:nvSpPr>
          <p:cNvPr id="6" name="TextBox 5"/>
          <p:cNvSpPr txBox="1">
            <a:spLocks noChangeArrowheads="1"/>
          </p:cNvSpPr>
          <p:nvPr/>
        </p:nvSpPr>
        <p:spPr bwMode="auto">
          <a:xfrm>
            <a:off x="7620000" y="1219200"/>
            <a:ext cx="1211263" cy="400050"/>
          </a:xfrm>
          <a:prstGeom prst="rect">
            <a:avLst/>
          </a:prstGeom>
          <a:noFill/>
          <a:ln w="9525">
            <a:noFill/>
            <a:miter lim="800000"/>
            <a:headEnd/>
            <a:tailEnd/>
          </a:ln>
        </p:spPr>
        <p:txBody>
          <a:bodyPr wrap="none">
            <a:spAutoFit/>
          </a:bodyPr>
          <a:lstStyle/>
          <a:p>
            <a:pPr algn="r"/>
            <a:r>
              <a:rPr lang="zh-CN" altLang="en-US" sz="2000">
                <a:solidFill>
                  <a:schemeClr val="bg1"/>
                </a:solidFill>
                <a:latin typeface="Calibri" pitchFamily="34" charset="0"/>
              </a:rPr>
              <a:t>对待愤怒</a:t>
            </a:r>
            <a:endParaRPr lang="en-US" sz="200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Content Placeholder 7" descr="1.png"/>
          <p:cNvPicPr>
            <a:picLocks noGrp="1" noChangeAspect="1"/>
          </p:cNvPicPr>
          <p:nvPr>
            <p:ph idx="1"/>
          </p:nvPr>
        </p:nvPicPr>
        <p:blipFill>
          <a:blip r:embed="rId3"/>
          <a:srcRect/>
          <a:stretch>
            <a:fillRect/>
          </a:stretch>
        </p:blipFill>
        <p:spPr>
          <a:xfrm>
            <a:off x="0" y="1066800"/>
            <a:ext cx="9144000" cy="4762500"/>
          </a:xfrm>
        </p:spPr>
      </p:pic>
      <p:sp>
        <p:nvSpPr>
          <p:cNvPr id="5" name="TextBox 4"/>
          <p:cNvSpPr txBox="1">
            <a:spLocks noChangeArrowheads="1"/>
          </p:cNvSpPr>
          <p:nvPr/>
        </p:nvSpPr>
        <p:spPr bwMode="auto">
          <a:xfrm>
            <a:off x="304800" y="1219200"/>
            <a:ext cx="1069975" cy="400050"/>
          </a:xfrm>
          <a:prstGeom prst="rect">
            <a:avLst/>
          </a:prstGeom>
          <a:noFill/>
          <a:ln w="9525">
            <a:noFill/>
            <a:miter lim="800000"/>
            <a:headEnd/>
            <a:tailEnd/>
          </a:ln>
        </p:spPr>
        <p:txBody>
          <a:bodyPr wrap="none">
            <a:spAutoFit/>
          </a:bodyPr>
          <a:lstStyle/>
          <a:p>
            <a:r>
              <a:rPr lang="en-US" sz="2000">
                <a:solidFill>
                  <a:schemeClr val="bg1"/>
                </a:solidFill>
                <a:latin typeface="Calibri" pitchFamily="34" charset="0"/>
              </a:rPr>
              <a:t>Queuing</a:t>
            </a:r>
          </a:p>
        </p:txBody>
      </p:sp>
      <p:sp>
        <p:nvSpPr>
          <p:cNvPr id="6" name="TextBox 5"/>
          <p:cNvSpPr txBox="1">
            <a:spLocks noChangeArrowheads="1"/>
          </p:cNvSpPr>
          <p:nvPr/>
        </p:nvSpPr>
        <p:spPr bwMode="auto">
          <a:xfrm>
            <a:off x="8132763" y="1219200"/>
            <a:ext cx="698500" cy="400050"/>
          </a:xfrm>
          <a:prstGeom prst="rect">
            <a:avLst/>
          </a:prstGeom>
          <a:noFill/>
          <a:ln w="9525">
            <a:noFill/>
            <a:miter lim="800000"/>
            <a:headEnd/>
            <a:tailEnd/>
          </a:ln>
        </p:spPr>
        <p:txBody>
          <a:bodyPr wrap="none">
            <a:spAutoFit/>
          </a:bodyPr>
          <a:lstStyle/>
          <a:p>
            <a:pPr algn="r"/>
            <a:r>
              <a:rPr lang="zh-CN" altLang="en-US" sz="2000">
                <a:solidFill>
                  <a:schemeClr val="bg1"/>
                </a:solidFill>
                <a:latin typeface="Calibri" pitchFamily="34" charset="0"/>
              </a:rPr>
              <a:t>排队</a:t>
            </a:r>
            <a:endParaRPr lang="en-US" sz="200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Content Placeholder 7" descr="1.png"/>
          <p:cNvPicPr>
            <a:picLocks noGrp="1" noChangeAspect="1"/>
          </p:cNvPicPr>
          <p:nvPr>
            <p:ph idx="1"/>
          </p:nvPr>
        </p:nvPicPr>
        <p:blipFill>
          <a:blip r:embed="rId3"/>
          <a:srcRect/>
          <a:stretch>
            <a:fillRect/>
          </a:stretch>
        </p:blipFill>
        <p:spPr>
          <a:xfrm>
            <a:off x="0" y="1066800"/>
            <a:ext cx="9188450" cy="4724400"/>
          </a:xfrm>
        </p:spPr>
      </p:pic>
      <p:sp>
        <p:nvSpPr>
          <p:cNvPr id="5" name="TextBox 4"/>
          <p:cNvSpPr txBox="1">
            <a:spLocks noChangeArrowheads="1"/>
          </p:cNvSpPr>
          <p:nvPr/>
        </p:nvSpPr>
        <p:spPr bwMode="auto">
          <a:xfrm>
            <a:off x="304800" y="1219200"/>
            <a:ext cx="1928813" cy="400050"/>
          </a:xfrm>
          <a:prstGeom prst="rect">
            <a:avLst/>
          </a:prstGeom>
          <a:noFill/>
          <a:ln w="9525">
            <a:noFill/>
            <a:miter lim="800000"/>
            <a:headEnd/>
            <a:tailEnd/>
          </a:ln>
        </p:spPr>
        <p:txBody>
          <a:bodyPr wrap="none">
            <a:spAutoFit/>
          </a:bodyPr>
          <a:lstStyle/>
          <a:p>
            <a:r>
              <a:rPr lang="en-US" sz="2000">
                <a:solidFill>
                  <a:schemeClr val="bg1"/>
                </a:solidFill>
                <a:latin typeface="Calibri" pitchFamily="34" charset="0"/>
              </a:rPr>
              <a:t>In the restaurant</a:t>
            </a:r>
          </a:p>
        </p:txBody>
      </p:sp>
      <p:sp>
        <p:nvSpPr>
          <p:cNvPr id="6" name="TextBox 5"/>
          <p:cNvSpPr txBox="1">
            <a:spLocks noChangeArrowheads="1"/>
          </p:cNvSpPr>
          <p:nvPr/>
        </p:nvSpPr>
        <p:spPr bwMode="auto">
          <a:xfrm>
            <a:off x="7877175" y="1219200"/>
            <a:ext cx="954088" cy="400050"/>
          </a:xfrm>
          <a:prstGeom prst="rect">
            <a:avLst/>
          </a:prstGeom>
          <a:noFill/>
          <a:ln w="9525">
            <a:noFill/>
            <a:miter lim="800000"/>
            <a:headEnd/>
            <a:tailEnd/>
          </a:ln>
        </p:spPr>
        <p:txBody>
          <a:bodyPr wrap="none">
            <a:spAutoFit/>
          </a:bodyPr>
          <a:lstStyle/>
          <a:p>
            <a:pPr algn="r"/>
            <a:r>
              <a:rPr lang="zh-CN" altLang="en-US" sz="2000">
                <a:solidFill>
                  <a:schemeClr val="bg1"/>
                </a:solidFill>
                <a:latin typeface="Calibri" pitchFamily="34" charset="0"/>
              </a:rPr>
              <a:t>在餐厅</a:t>
            </a:r>
            <a:endParaRPr lang="en-US" sz="200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Content Placeholder 7" descr="1.png"/>
          <p:cNvPicPr>
            <a:picLocks noGrp="1" noChangeAspect="1"/>
          </p:cNvPicPr>
          <p:nvPr>
            <p:ph idx="1"/>
          </p:nvPr>
        </p:nvPicPr>
        <p:blipFill>
          <a:blip r:embed="rId3"/>
          <a:srcRect/>
          <a:stretch>
            <a:fillRect/>
          </a:stretch>
        </p:blipFill>
        <p:spPr>
          <a:xfrm>
            <a:off x="0" y="1046163"/>
            <a:ext cx="9144000" cy="4719637"/>
          </a:xfrm>
        </p:spPr>
      </p:pic>
      <p:sp>
        <p:nvSpPr>
          <p:cNvPr id="5" name="TextBox 4"/>
          <p:cNvSpPr txBox="1">
            <a:spLocks noChangeArrowheads="1"/>
          </p:cNvSpPr>
          <p:nvPr/>
        </p:nvSpPr>
        <p:spPr bwMode="auto">
          <a:xfrm>
            <a:off x="304800" y="1219200"/>
            <a:ext cx="2174875" cy="400050"/>
          </a:xfrm>
          <a:prstGeom prst="rect">
            <a:avLst/>
          </a:prstGeom>
          <a:noFill/>
          <a:ln w="9525">
            <a:noFill/>
            <a:miter lim="800000"/>
            <a:headEnd/>
            <a:tailEnd/>
          </a:ln>
        </p:spPr>
        <p:txBody>
          <a:bodyPr wrap="none">
            <a:spAutoFit/>
          </a:bodyPr>
          <a:lstStyle/>
          <a:p>
            <a:r>
              <a:rPr lang="en-US" sz="2000">
                <a:solidFill>
                  <a:schemeClr val="bg1"/>
                </a:solidFill>
                <a:latin typeface="Calibri" pitchFamily="34" charset="0"/>
              </a:rPr>
              <a:t>Standard of beauty</a:t>
            </a:r>
          </a:p>
        </p:txBody>
      </p:sp>
      <p:sp>
        <p:nvSpPr>
          <p:cNvPr id="6" name="TextBox 5"/>
          <p:cNvSpPr txBox="1">
            <a:spLocks noChangeArrowheads="1"/>
          </p:cNvSpPr>
          <p:nvPr/>
        </p:nvSpPr>
        <p:spPr bwMode="auto">
          <a:xfrm>
            <a:off x="7362825" y="1219200"/>
            <a:ext cx="1468438" cy="400050"/>
          </a:xfrm>
          <a:prstGeom prst="rect">
            <a:avLst/>
          </a:prstGeom>
          <a:noFill/>
          <a:ln w="9525">
            <a:noFill/>
            <a:miter lim="800000"/>
            <a:headEnd/>
            <a:tailEnd/>
          </a:ln>
        </p:spPr>
        <p:txBody>
          <a:bodyPr wrap="none">
            <a:spAutoFit/>
          </a:bodyPr>
          <a:lstStyle/>
          <a:p>
            <a:pPr algn="r"/>
            <a:r>
              <a:rPr lang="zh-CN" altLang="en-US" sz="2000">
                <a:solidFill>
                  <a:schemeClr val="bg1"/>
                </a:solidFill>
                <a:latin typeface="Calibri" pitchFamily="34" charset="0"/>
              </a:rPr>
              <a:t>美丽的标准</a:t>
            </a:r>
            <a:endParaRPr lang="en-US" sz="200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Content Placeholder 7" descr="1.png"/>
          <p:cNvPicPr>
            <a:picLocks noGrp="1" noChangeAspect="1"/>
          </p:cNvPicPr>
          <p:nvPr>
            <p:ph idx="1"/>
          </p:nvPr>
        </p:nvPicPr>
        <p:blipFill>
          <a:blip r:embed="rId3"/>
          <a:srcRect/>
          <a:stretch>
            <a:fillRect/>
          </a:stretch>
        </p:blipFill>
        <p:spPr>
          <a:xfrm>
            <a:off x="0" y="1123950"/>
            <a:ext cx="9144000" cy="4564063"/>
          </a:xfrm>
        </p:spPr>
      </p:pic>
      <p:sp>
        <p:nvSpPr>
          <p:cNvPr id="5" name="TextBox 4"/>
          <p:cNvSpPr txBox="1">
            <a:spLocks noChangeArrowheads="1"/>
          </p:cNvSpPr>
          <p:nvPr/>
        </p:nvSpPr>
        <p:spPr bwMode="auto">
          <a:xfrm>
            <a:off x="304800" y="1219200"/>
            <a:ext cx="1508125" cy="708025"/>
          </a:xfrm>
          <a:prstGeom prst="rect">
            <a:avLst/>
          </a:prstGeom>
          <a:noFill/>
          <a:ln w="9525">
            <a:noFill/>
            <a:miter lim="800000"/>
            <a:headEnd/>
            <a:tailEnd/>
          </a:ln>
        </p:spPr>
        <p:txBody>
          <a:bodyPr wrap="none">
            <a:spAutoFit/>
          </a:bodyPr>
          <a:lstStyle/>
          <a:p>
            <a:r>
              <a:rPr lang="en-US" sz="2000">
                <a:solidFill>
                  <a:schemeClr val="bg1"/>
                </a:solidFill>
                <a:latin typeface="Calibri" pitchFamily="34" charset="0"/>
              </a:rPr>
              <a:t>Way to solve</a:t>
            </a:r>
          </a:p>
          <a:p>
            <a:r>
              <a:rPr lang="en-US" sz="2000">
                <a:solidFill>
                  <a:schemeClr val="bg1"/>
                </a:solidFill>
                <a:latin typeface="Calibri" pitchFamily="34" charset="0"/>
              </a:rPr>
              <a:t>problems</a:t>
            </a:r>
          </a:p>
        </p:txBody>
      </p:sp>
      <p:sp>
        <p:nvSpPr>
          <p:cNvPr id="6" name="TextBox 5"/>
          <p:cNvSpPr txBox="1">
            <a:spLocks noChangeArrowheads="1"/>
          </p:cNvSpPr>
          <p:nvPr/>
        </p:nvSpPr>
        <p:spPr bwMode="auto">
          <a:xfrm>
            <a:off x="7620000" y="1219200"/>
            <a:ext cx="1211263" cy="400050"/>
          </a:xfrm>
          <a:prstGeom prst="rect">
            <a:avLst/>
          </a:prstGeom>
          <a:noFill/>
          <a:ln w="9525">
            <a:noFill/>
            <a:miter lim="800000"/>
            <a:headEnd/>
            <a:tailEnd/>
          </a:ln>
        </p:spPr>
        <p:txBody>
          <a:bodyPr wrap="none">
            <a:spAutoFit/>
          </a:bodyPr>
          <a:lstStyle/>
          <a:p>
            <a:pPr algn="r"/>
            <a:r>
              <a:rPr lang="zh-CN" altLang="en-US" sz="2000">
                <a:solidFill>
                  <a:schemeClr val="bg1"/>
                </a:solidFill>
                <a:latin typeface="Calibri" pitchFamily="34" charset="0"/>
              </a:rPr>
              <a:t>处理问题</a:t>
            </a:r>
            <a:endParaRPr lang="en-US" sz="200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Content Placeholder 7" descr="1.png"/>
          <p:cNvPicPr>
            <a:picLocks noGrp="1" noChangeAspect="1"/>
          </p:cNvPicPr>
          <p:nvPr>
            <p:ph idx="1"/>
          </p:nvPr>
        </p:nvPicPr>
        <p:blipFill>
          <a:blip r:embed="rId3"/>
          <a:srcRect/>
          <a:stretch>
            <a:fillRect/>
          </a:stretch>
        </p:blipFill>
        <p:spPr>
          <a:xfrm>
            <a:off x="0" y="990600"/>
            <a:ext cx="9144000" cy="4759325"/>
          </a:xfrm>
        </p:spPr>
      </p:pic>
      <p:sp>
        <p:nvSpPr>
          <p:cNvPr id="5" name="TextBox 4"/>
          <p:cNvSpPr txBox="1">
            <a:spLocks noChangeArrowheads="1"/>
          </p:cNvSpPr>
          <p:nvPr/>
        </p:nvSpPr>
        <p:spPr bwMode="auto">
          <a:xfrm>
            <a:off x="304800" y="1219200"/>
            <a:ext cx="1936750" cy="400050"/>
          </a:xfrm>
          <a:prstGeom prst="rect">
            <a:avLst/>
          </a:prstGeom>
          <a:noFill/>
          <a:ln w="9525">
            <a:noFill/>
            <a:miter lim="800000"/>
            <a:headEnd/>
            <a:tailEnd/>
          </a:ln>
        </p:spPr>
        <p:txBody>
          <a:bodyPr wrap="none">
            <a:spAutoFit/>
          </a:bodyPr>
          <a:lstStyle/>
          <a:p>
            <a:r>
              <a:rPr lang="en-US" sz="2000">
                <a:solidFill>
                  <a:schemeClr val="bg1"/>
                </a:solidFill>
                <a:latin typeface="Calibri" pitchFamily="34" charset="0"/>
              </a:rPr>
              <a:t>Senior’s daily life</a:t>
            </a:r>
          </a:p>
        </p:txBody>
      </p:sp>
      <p:sp>
        <p:nvSpPr>
          <p:cNvPr id="6" name="TextBox 5"/>
          <p:cNvSpPr txBox="1">
            <a:spLocks noChangeArrowheads="1"/>
          </p:cNvSpPr>
          <p:nvPr/>
        </p:nvSpPr>
        <p:spPr bwMode="auto">
          <a:xfrm>
            <a:off x="6850063" y="1219200"/>
            <a:ext cx="1981200" cy="400050"/>
          </a:xfrm>
          <a:prstGeom prst="rect">
            <a:avLst/>
          </a:prstGeom>
          <a:noFill/>
          <a:ln w="9525">
            <a:noFill/>
            <a:miter lim="800000"/>
            <a:headEnd/>
            <a:tailEnd/>
          </a:ln>
        </p:spPr>
        <p:txBody>
          <a:bodyPr wrap="none">
            <a:spAutoFit/>
          </a:bodyPr>
          <a:lstStyle/>
          <a:p>
            <a:pPr algn="r"/>
            <a:r>
              <a:rPr lang="zh-CN" altLang="en-US" sz="2000">
                <a:solidFill>
                  <a:schemeClr val="bg1"/>
                </a:solidFill>
                <a:latin typeface="Calibri" pitchFamily="34" charset="0"/>
              </a:rPr>
              <a:t>老人的日常生活</a:t>
            </a:r>
            <a:endParaRPr lang="en-US" sz="200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Content Placeholder 7" descr="1.png"/>
          <p:cNvPicPr>
            <a:picLocks noGrp="1" noChangeAspect="1"/>
          </p:cNvPicPr>
          <p:nvPr>
            <p:ph idx="1"/>
          </p:nvPr>
        </p:nvPicPr>
        <p:blipFill>
          <a:blip r:embed="rId3"/>
          <a:srcRect/>
          <a:stretch>
            <a:fillRect/>
          </a:stretch>
        </p:blipFill>
        <p:spPr>
          <a:xfrm>
            <a:off x="0" y="1044575"/>
            <a:ext cx="9144000" cy="4746625"/>
          </a:xfrm>
        </p:spPr>
      </p:pic>
      <p:sp>
        <p:nvSpPr>
          <p:cNvPr id="5" name="TextBox 4"/>
          <p:cNvSpPr txBox="1">
            <a:spLocks noChangeArrowheads="1"/>
          </p:cNvSpPr>
          <p:nvPr/>
        </p:nvSpPr>
        <p:spPr bwMode="auto">
          <a:xfrm>
            <a:off x="304800" y="1219200"/>
            <a:ext cx="1506538" cy="400050"/>
          </a:xfrm>
          <a:prstGeom prst="rect">
            <a:avLst/>
          </a:prstGeom>
          <a:noFill/>
          <a:ln w="9525">
            <a:noFill/>
            <a:miter lim="800000"/>
            <a:headEnd/>
            <a:tailEnd/>
          </a:ln>
        </p:spPr>
        <p:txBody>
          <a:bodyPr wrap="none">
            <a:spAutoFit/>
          </a:bodyPr>
          <a:lstStyle/>
          <a:p>
            <a:r>
              <a:rPr lang="en-US" sz="2000">
                <a:solidFill>
                  <a:schemeClr val="bg1"/>
                </a:solidFill>
                <a:latin typeface="Calibri" pitchFamily="34" charset="0"/>
              </a:rPr>
              <a:t>Shower time</a:t>
            </a:r>
          </a:p>
        </p:txBody>
      </p:sp>
      <p:sp>
        <p:nvSpPr>
          <p:cNvPr id="6" name="TextBox 5"/>
          <p:cNvSpPr txBox="1">
            <a:spLocks noChangeArrowheads="1"/>
          </p:cNvSpPr>
          <p:nvPr/>
        </p:nvSpPr>
        <p:spPr bwMode="auto">
          <a:xfrm>
            <a:off x="7620000" y="1219200"/>
            <a:ext cx="1211263" cy="400050"/>
          </a:xfrm>
          <a:prstGeom prst="rect">
            <a:avLst/>
          </a:prstGeom>
          <a:noFill/>
          <a:ln w="9525">
            <a:noFill/>
            <a:miter lim="800000"/>
            <a:headEnd/>
            <a:tailEnd/>
          </a:ln>
        </p:spPr>
        <p:txBody>
          <a:bodyPr wrap="none">
            <a:spAutoFit/>
          </a:bodyPr>
          <a:lstStyle/>
          <a:p>
            <a:pPr algn="r"/>
            <a:r>
              <a:rPr lang="zh-CN" altLang="en-US" sz="2000">
                <a:solidFill>
                  <a:schemeClr val="bg1"/>
                </a:solidFill>
                <a:latin typeface="Calibri" pitchFamily="34" charset="0"/>
              </a:rPr>
              <a:t>洗浴时间</a:t>
            </a:r>
            <a:endParaRPr lang="en-US" sz="200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Content Placeholder 7" descr="1.png"/>
          <p:cNvPicPr>
            <a:picLocks noGrp="1" noChangeAspect="1"/>
          </p:cNvPicPr>
          <p:nvPr>
            <p:ph idx="1"/>
          </p:nvPr>
        </p:nvPicPr>
        <p:blipFill>
          <a:blip r:embed="rId3"/>
          <a:srcRect/>
          <a:stretch>
            <a:fillRect/>
          </a:stretch>
        </p:blipFill>
        <p:spPr>
          <a:xfrm>
            <a:off x="0" y="1046163"/>
            <a:ext cx="9144000" cy="4719637"/>
          </a:xfrm>
        </p:spPr>
      </p:pic>
      <p:sp>
        <p:nvSpPr>
          <p:cNvPr id="5" name="TextBox 4"/>
          <p:cNvSpPr txBox="1">
            <a:spLocks noChangeArrowheads="1"/>
          </p:cNvSpPr>
          <p:nvPr/>
        </p:nvSpPr>
        <p:spPr bwMode="auto">
          <a:xfrm>
            <a:off x="304800" y="1219200"/>
            <a:ext cx="660400" cy="400050"/>
          </a:xfrm>
          <a:prstGeom prst="rect">
            <a:avLst/>
          </a:prstGeom>
          <a:noFill/>
          <a:ln w="9525">
            <a:noFill/>
            <a:miter lim="800000"/>
            <a:headEnd/>
            <a:tailEnd/>
          </a:ln>
        </p:spPr>
        <p:txBody>
          <a:bodyPr wrap="none">
            <a:spAutoFit/>
          </a:bodyPr>
          <a:lstStyle/>
          <a:p>
            <a:r>
              <a:rPr lang="en-US" sz="2000">
                <a:solidFill>
                  <a:schemeClr val="bg1"/>
                </a:solidFill>
                <a:latin typeface="Calibri" pitchFamily="34" charset="0"/>
              </a:rPr>
              <a:t>Boss</a:t>
            </a:r>
          </a:p>
        </p:txBody>
      </p:sp>
      <p:sp>
        <p:nvSpPr>
          <p:cNvPr id="6" name="TextBox 5"/>
          <p:cNvSpPr txBox="1">
            <a:spLocks noChangeArrowheads="1"/>
          </p:cNvSpPr>
          <p:nvPr/>
        </p:nvSpPr>
        <p:spPr bwMode="auto">
          <a:xfrm>
            <a:off x="8132763" y="1219200"/>
            <a:ext cx="698500" cy="400050"/>
          </a:xfrm>
          <a:prstGeom prst="rect">
            <a:avLst/>
          </a:prstGeom>
          <a:noFill/>
          <a:ln w="9525">
            <a:noFill/>
            <a:miter lim="800000"/>
            <a:headEnd/>
            <a:tailEnd/>
          </a:ln>
        </p:spPr>
        <p:txBody>
          <a:bodyPr wrap="none">
            <a:spAutoFit/>
          </a:bodyPr>
          <a:lstStyle/>
          <a:p>
            <a:pPr algn="r"/>
            <a:r>
              <a:rPr lang="zh-CN" altLang="en-US" sz="2000">
                <a:solidFill>
                  <a:schemeClr val="bg1"/>
                </a:solidFill>
                <a:latin typeface="Calibri" pitchFamily="34" charset="0"/>
              </a:rPr>
              <a:t>领导</a:t>
            </a:r>
            <a:endParaRPr lang="en-US" sz="200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Content Placeholder 7" descr="1.png"/>
          <p:cNvPicPr>
            <a:picLocks noGrp="1" noChangeAspect="1"/>
          </p:cNvPicPr>
          <p:nvPr>
            <p:ph idx="1"/>
          </p:nvPr>
        </p:nvPicPr>
        <p:blipFill>
          <a:blip r:embed="rId3"/>
          <a:srcRect/>
          <a:stretch>
            <a:fillRect/>
          </a:stretch>
        </p:blipFill>
        <p:spPr>
          <a:xfrm>
            <a:off x="0" y="1066800"/>
            <a:ext cx="9144000" cy="4692650"/>
          </a:xfrm>
        </p:spPr>
      </p:pic>
      <p:sp>
        <p:nvSpPr>
          <p:cNvPr id="5" name="TextBox 4"/>
          <p:cNvSpPr txBox="1">
            <a:spLocks noChangeArrowheads="1"/>
          </p:cNvSpPr>
          <p:nvPr/>
        </p:nvSpPr>
        <p:spPr bwMode="auto">
          <a:xfrm>
            <a:off x="304800" y="1219200"/>
            <a:ext cx="1127125" cy="400050"/>
          </a:xfrm>
          <a:prstGeom prst="rect">
            <a:avLst/>
          </a:prstGeom>
          <a:noFill/>
          <a:ln w="9525">
            <a:noFill/>
            <a:miter lim="800000"/>
            <a:headEnd/>
            <a:tailEnd/>
          </a:ln>
        </p:spPr>
        <p:txBody>
          <a:bodyPr wrap="none">
            <a:spAutoFit/>
          </a:bodyPr>
          <a:lstStyle/>
          <a:p>
            <a:r>
              <a:rPr lang="en-US" sz="2000">
                <a:solidFill>
                  <a:schemeClr val="bg1"/>
                </a:solidFill>
                <a:latin typeface="Calibri" pitchFamily="34" charset="0"/>
              </a:rPr>
              <a:t>The child</a:t>
            </a:r>
          </a:p>
        </p:txBody>
      </p:sp>
      <p:sp>
        <p:nvSpPr>
          <p:cNvPr id="6" name="TextBox 5"/>
          <p:cNvSpPr txBox="1">
            <a:spLocks noChangeArrowheads="1"/>
          </p:cNvSpPr>
          <p:nvPr/>
        </p:nvSpPr>
        <p:spPr bwMode="auto">
          <a:xfrm>
            <a:off x="8132763" y="1219200"/>
            <a:ext cx="698500" cy="400050"/>
          </a:xfrm>
          <a:prstGeom prst="rect">
            <a:avLst/>
          </a:prstGeom>
          <a:noFill/>
          <a:ln w="9525">
            <a:noFill/>
            <a:miter lim="800000"/>
            <a:headEnd/>
            <a:tailEnd/>
          </a:ln>
        </p:spPr>
        <p:txBody>
          <a:bodyPr wrap="none">
            <a:spAutoFit/>
          </a:bodyPr>
          <a:lstStyle/>
          <a:p>
            <a:pPr algn="r"/>
            <a:r>
              <a:rPr lang="zh-CN" altLang="en-US" sz="2000">
                <a:solidFill>
                  <a:schemeClr val="bg1"/>
                </a:solidFill>
                <a:latin typeface="Calibri" pitchFamily="34" charset="0"/>
              </a:rPr>
              <a:t>孩子</a:t>
            </a:r>
            <a:endParaRPr lang="en-US" sz="200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ancient greece.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0" y="5410200"/>
            <a:ext cx="9144000" cy="523875"/>
          </a:xfrm>
          <a:prstGeom prst="rect">
            <a:avLst/>
          </a:prstGeom>
          <a:solidFill>
            <a:schemeClr val="accent3">
              <a:lumMod val="75000"/>
            </a:schemeClr>
          </a:solidFill>
        </p:spPr>
        <p:txBody>
          <a:bodyPr>
            <a:spAutoFit/>
          </a:bodyPr>
          <a:lstStyle/>
          <a:p>
            <a:pPr algn="ctr" fontAlgn="auto">
              <a:spcBef>
                <a:spcPts val="0"/>
              </a:spcBef>
              <a:spcAft>
                <a:spcPts val="0"/>
              </a:spcAft>
              <a:defRPr/>
            </a:pPr>
            <a:r>
              <a:rPr lang="en-US" sz="2800" dirty="0">
                <a:solidFill>
                  <a:schemeClr val="bg1"/>
                </a:solidFill>
                <a:latin typeface="+mn-lt"/>
                <a:cs typeface="+mn-cs"/>
              </a:rPr>
              <a:t>Originates from </a:t>
            </a:r>
            <a:r>
              <a:rPr lang="en-US" sz="2800" b="1" dirty="0">
                <a:solidFill>
                  <a:schemeClr val="bg1"/>
                </a:solidFill>
                <a:latin typeface="+mn-lt"/>
                <a:cs typeface="+mn-cs"/>
              </a:rPr>
              <a:t>Ancient Greece </a:t>
            </a:r>
            <a:r>
              <a:rPr lang="en-US" sz="2800" dirty="0">
                <a:solidFill>
                  <a:schemeClr val="bg1"/>
                </a:solidFill>
                <a:latin typeface="+mn-lt"/>
                <a:cs typeface="+mn-cs"/>
              </a:rPr>
              <a:t>(Europe)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Content Placeholder 7" descr="1.png"/>
          <p:cNvPicPr>
            <a:picLocks noGrp="1" noChangeAspect="1"/>
          </p:cNvPicPr>
          <p:nvPr>
            <p:ph idx="1"/>
          </p:nvPr>
        </p:nvPicPr>
        <p:blipFill>
          <a:blip r:embed="rId3"/>
          <a:srcRect/>
          <a:stretch>
            <a:fillRect/>
          </a:stretch>
        </p:blipFill>
        <p:spPr>
          <a:xfrm>
            <a:off x="0" y="1066800"/>
            <a:ext cx="9159875" cy="4724400"/>
          </a:xfrm>
        </p:spPr>
      </p:pic>
      <p:sp>
        <p:nvSpPr>
          <p:cNvPr id="5" name="TextBox 4"/>
          <p:cNvSpPr txBox="1">
            <a:spLocks noChangeArrowheads="1"/>
          </p:cNvSpPr>
          <p:nvPr/>
        </p:nvSpPr>
        <p:spPr bwMode="auto">
          <a:xfrm>
            <a:off x="304800" y="1219200"/>
            <a:ext cx="1354138" cy="400050"/>
          </a:xfrm>
          <a:prstGeom prst="rect">
            <a:avLst/>
          </a:prstGeom>
          <a:noFill/>
          <a:ln w="9525">
            <a:noFill/>
            <a:miter lim="800000"/>
            <a:headEnd/>
            <a:tailEnd/>
          </a:ln>
        </p:spPr>
        <p:txBody>
          <a:bodyPr wrap="none">
            <a:spAutoFit/>
          </a:bodyPr>
          <a:lstStyle/>
          <a:p>
            <a:r>
              <a:rPr lang="en-US" sz="2000">
                <a:solidFill>
                  <a:schemeClr val="bg1"/>
                </a:solidFill>
                <a:latin typeface="Calibri" pitchFamily="34" charset="0"/>
              </a:rPr>
              <a:t>New things</a:t>
            </a:r>
          </a:p>
        </p:txBody>
      </p:sp>
      <p:sp>
        <p:nvSpPr>
          <p:cNvPr id="6" name="TextBox 5"/>
          <p:cNvSpPr txBox="1">
            <a:spLocks noChangeArrowheads="1"/>
          </p:cNvSpPr>
          <p:nvPr/>
        </p:nvSpPr>
        <p:spPr bwMode="auto">
          <a:xfrm>
            <a:off x="7362825" y="1219200"/>
            <a:ext cx="1468438" cy="400050"/>
          </a:xfrm>
          <a:prstGeom prst="rect">
            <a:avLst/>
          </a:prstGeom>
          <a:noFill/>
          <a:ln w="9525">
            <a:noFill/>
            <a:miter lim="800000"/>
            <a:headEnd/>
            <a:tailEnd/>
          </a:ln>
        </p:spPr>
        <p:txBody>
          <a:bodyPr wrap="none">
            <a:spAutoFit/>
          </a:bodyPr>
          <a:lstStyle/>
          <a:p>
            <a:pPr algn="r"/>
            <a:r>
              <a:rPr lang="zh-CN" altLang="en-US" sz="2000">
                <a:solidFill>
                  <a:schemeClr val="bg1"/>
                </a:solidFill>
                <a:latin typeface="Calibri" pitchFamily="34" charset="0"/>
              </a:rPr>
              <a:t>对待新事物</a:t>
            </a:r>
            <a:endParaRPr lang="en-US" sz="200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Content Placeholder 7" descr="1.png"/>
          <p:cNvPicPr>
            <a:picLocks noGrp="1" noChangeAspect="1"/>
          </p:cNvPicPr>
          <p:nvPr>
            <p:ph idx="1"/>
          </p:nvPr>
        </p:nvPicPr>
        <p:blipFill>
          <a:blip r:embed="rId3"/>
          <a:srcRect/>
          <a:stretch>
            <a:fillRect/>
          </a:stretch>
        </p:blipFill>
        <p:spPr>
          <a:xfrm>
            <a:off x="0" y="1066800"/>
            <a:ext cx="9144000" cy="4746625"/>
          </a:xfrm>
        </p:spPr>
      </p:pic>
      <p:sp>
        <p:nvSpPr>
          <p:cNvPr id="5" name="TextBox 4"/>
          <p:cNvSpPr txBox="1">
            <a:spLocks noChangeArrowheads="1"/>
          </p:cNvSpPr>
          <p:nvPr/>
        </p:nvSpPr>
        <p:spPr bwMode="auto">
          <a:xfrm>
            <a:off x="304800" y="1219200"/>
            <a:ext cx="2279650" cy="400050"/>
          </a:xfrm>
          <a:prstGeom prst="rect">
            <a:avLst/>
          </a:prstGeom>
          <a:noFill/>
          <a:ln w="9525">
            <a:noFill/>
            <a:miter lim="800000"/>
            <a:headEnd/>
            <a:tailEnd/>
          </a:ln>
        </p:spPr>
        <p:txBody>
          <a:bodyPr wrap="none">
            <a:spAutoFit/>
          </a:bodyPr>
          <a:lstStyle/>
          <a:p>
            <a:r>
              <a:rPr lang="en-US" sz="2000">
                <a:solidFill>
                  <a:schemeClr val="bg1"/>
                </a:solidFill>
                <a:latin typeface="Calibri" pitchFamily="34" charset="0"/>
              </a:rPr>
              <a:t>Image of each other</a:t>
            </a:r>
          </a:p>
        </p:txBody>
      </p:sp>
      <p:sp>
        <p:nvSpPr>
          <p:cNvPr id="6" name="TextBox 5"/>
          <p:cNvSpPr txBox="1">
            <a:spLocks noChangeArrowheads="1"/>
          </p:cNvSpPr>
          <p:nvPr/>
        </p:nvSpPr>
        <p:spPr bwMode="auto">
          <a:xfrm>
            <a:off x="7107238" y="1219200"/>
            <a:ext cx="1724025" cy="400050"/>
          </a:xfrm>
          <a:prstGeom prst="rect">
            <a:avLst/>
          </a:prstGeom>
          <a:noFill/>
          <a:ln w="9525">
            <a:noFill/>
            <a:miter lim="800000"/>
            <a:headEnd/>
            <a:tailEnd/>
          </a:ln>
        </p:spPr>
        <p:txBody>
          <a:bodyPr wrap="none">
            <a:spAutoFit/>
          </a:bodyPr>
          <a:lstStyle/>
          <a:p>
            <a:pPr algn="r"/>
            <a:r>
              <a:rPr lang="zh-CN" altLang="en-US" sz="2000">
                <a:solidFill>
                  <a:schemeClr val="bg1"/>
                </a:solidFill>
                <a:latin typeface="Calibri" pitchFamily="34" charset="0"/>
              </a:rPr>
              <a:t>想像中的对方</a:t>
            </a:r>
            <a:endParaRPr lang="en-US" sz="200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1600200"/>
          <a:ext cx="8229600" cy="4079875"/>
        </p:xfrm>
        <a:graphic>
          <a:graphicData uri="http://schemas.openxmlformats.org/drawingml/2006/table">
            <a:tbl>
              <a:tblPr firstRow="1" bandRow="1">
                <a:tableStyleId>{D03447BB-5D67-496B-8E87-E561075AD55C}</a:tableStyleId>
              </a:tblPr>
              <a:tblGrid>
                <a:gridCol w="2819400"/>
                <a:gridCol w="2743200"/>
                <a:gridCol w="2667000"/>
              </a:tblGrid>
              <a:tr h="370840">
                <a:tc>
                  <a:txBody>
                    <a:bodyPr/>
                    <a:lstStyle/>
                    <a:p>
                      <a:endParaRPr lang="en-US" dirty="0"/>
                    </a:p>
                  </a:txBody>
                  <a:tcPr>
                    <a:solidFill>
                      <a:schemeClr val="bg1"/>
                    </a:solidFill>
                  </a:tcPr>
                </a:tc>
                <a:tc>
                  <a:txBody>
                    <a:bodyPr/>
                    <a:lstStyle/>
                    <a:p>
                      <a:r>
                        <a:rPr lang="en-US" dirty="0" smtClean="0"/>
                        <a:t>West (US</a:t>
                      </a:r>
                      <a:r>
                        <a:rPr lang="en-US" baseline="0" dirty="0" smtClean="0"/>
                        <a:t> / Europe)</a:t>
                      </a:r>
                      <a:endParaRPr lang="en-US" dirty="0"/>
                    </a:p>
                  </a:txBody>
                  <a:tcPr/>
                </a:tc>
                <a:tc>
                  <a:txBody>
                    <a:bodyPr/>
                    <a:lstStyle/>
                    <a:p>
                      <a:r>
                        <a:rPr lang="en-US" dirty="0" smtClean="0"/>
                        <a:t>East</a:t>
                      </a:r>
                      <a:r>
                        <a:rPr lang="en-US" baseline="0" dirty="0" smtClean="0"/>
                        <a:t> (China / East Asia)</a:t>
                      </a:r>
                      <a:endParaRPr lang="en-US" dirty="0"/>
                    </a:p>
                  </a:txBody>
                  <a:tcPr/>
                </a:tc>
              </a:tr>
              <a:tr h="370840">
                <a:tc>
                  <a:txBody>
                    <a:bodyPr/>
                    <a:lstStyle/>
                    <a:p>
                      <a:pPr algn="r"/>
                      <a:r>
                        <a:rPr lang="en-US" b="1" dirty="0" smtClean="0">
                          <a:solidFill>
                            <a:schemeClr val="tx1"/>
                          </a:solidFill>
                        </a:rPr>
                        <a:t>Logic</a:t>
                      </a:r>
                      <a:endParaRPr lang="en-US" b="1" dirty="0">
                        <a:solidFill>
                          <a:schemeClr val="tx1"/>
                        </a:solidFill>
                      </a:endParaRPr>
                    </a:p>
                  </a:txBody>
                  <a:tcPr>
                    <a:solidFill>
                      <a:schemeClr val="bg1"/>
                    </a:solidFill>
                  </a:tcPr>
                </a:tc>
                <a:tc>
                  <a:txBody>
                    <a:bodyPr/>
                    <a:lstStyle/>
                    <a:p>
                      <a:r>
                        <a:rPr lang="en-US" sz="1800" kern="1200" dirty="0" smtClean="0"/>
                        <a:t>Linear (direct associations)</a:t>
                      </a:r>
                      <a:endParaRPr lang="en-US" dirty="0"/>
                    </a:p>
                  </a:txBody>
                  <a:tcPr/>
                </a:tc>
                <a:tc>
                  <a:txBody>
                    <a:bodyPr/>
                    <a:lstStyle/>
                    <a:p>
                      <a:r>
                        <a:rPr lang="en-US" sz="1800" kern="1200" dirty="0" smtClean="0"/>
                        <a:t>Spiral (roundabout)</a:t>
                      </a:r>
                      <a:endParaRPr lang="en-US" dirty="0"/>
                    </a:p>
                  </a:txBody>
                  <a:tcPr/>
                </a:tc>
              </a:tr>
              <a:tr h="370840">
                <a:tc>
                  <a:txBody>
                    <a:bodyPr/>
                    <a:lstStyle/>
                    <a:p>
                      <a:pPr algn="r"/>
                      <a:r>
                        <a:rPr lang="en-US" b="1" dirty="0" smtClean="0">
                          <a:solidFill>
                            <a:schemeClr val="tx1"/>
                          </a:solidFill>
                        </a:rPr>
                        <a:t>Communication</a:t>
                      </a:r>
                      <a:endParaRPr lang="en-US" b="1" dirty="0">
                        <a:solidFill>
                          <a:schemeClr val="tx1"/>
                        </a:solidFill>
                      </a:endParaRPr>
                    </a:p>
                  </a:txBody>
                  <a:tcPr>
                    <a:solidFill>
                      <a:schemeClr val="bg1"/>
                    </a:solidFill>
                  </a:tcPr>
                </a:tc>
                <a:tc>
                  <a:txBody>
                    <a:bodyPr/>
                    <a:lstStyle/>
                    <a:p>
                      <a:r>
                        <a:rPr lang="en-US" dirty="0" smtClean="0"/>
                        <a:t>Direct,</a:t>
                      </a:r>
                      <a:r>
                        <a:rPr lang="en-US" baseline="0" dirty="0" smtClean="0"/>
                        <a:t> verbal</a:t>
                      </a:r>
                      <a:endParaRPr lang="en-US" dirty="0"/>
                    </a:p>
                  </a:txBody>
                  <a:tcPr/>
                </a:tc>
                <a:tc>
                  <a:txBody>
                    <a:bodyPr/>
                    <a:lstStyle/>
                    <a:p>
                      <a:r>
                        <a:rPr lang="en-US" dirty="0" smtClean="0"/>
                        <a:t>Indirect,</a:t>
                      </a:r>
                      <a:r>
                        <a:rPr lang="en-US" baseline="0" dirty="0" smtClean="0"/>
                        <a:t> implied</a:t>
                      </a:r>
                      <a:endParaRPr lang="en-US" dirty="0"/>
                    </a:p>
                  </a:txBody>
                  <a:tcPr/>
                </a:tc>
              </a:tr>
              <a:tr h="370840">
                <a:tc>
                  <a:txBody>
                    <a:bodyPr/>
                    <a:lstStyle/>
                    <a:p>
                      <a:pPr algn="r"/>
                      <a:r>
                        <a:rPr lang="en-US" b="1" dirty="0" smtClean="0">
                          <a:solidFill>
                            <a:schemeClr val="tx1"/>
                          </a:solidFill>
                        </a:rPr>
                        <a:t>Identity</a:t>
                      </a:r>
                      <a:endParaRPr lang="en-US" b="1" dirty="0">
                        <a:solidFill>
                          <a:schemeClr val="tx1"/>
                        </a:solidFill>
                      </a:endParaRPr>
                    </a:p>
                  </a:txBody>
                  <a:tcPr>
                    <a:solidFill>
                      <a:schemeClr val="bg1"/>
                    </a:solidFill>
                  </a:tcPr>
                </a:tc>
                <a:tc>
                  <a:txBody>
                    <a:bodyPr/>
                    <a:lstStyle/>
                    <a:p>
                      <a:r>
                        <a:rPr lang="en-US" dirty="0" smtClean="0"/>
                        <a:t>Individual, independent</a:t>
                      </a:r>
                      <a:endParaRPr lang="en-US" dirty="0"/>
                    </a:p>
                  </a:txBody>
                  <a:tcPr/>
                </a:tc>
                <a:tc>
                  <a:txBody>
                    <a:bodyPr/>
                    <a:lstStyle/>
                    <a:p>
                      <a:r>
                        <a:rPr lang="en-US" dirty="0" smtClean="0"/>
                        <a:t>Group orientated</a:t>
                      </a:r>
                      <a:endParaRPr lang="en-US" dirty="0"/>
                    </a:p>
                  </a:txBody>
                  <a:tcPr/>
                </a:tc>
              </a:tr>
              <a:tr h="370840">
                <a:tc>
                  <a:txBody>
                    <a:bodyPr/>
                    <a:lstStyle/>
                    <a:p>
                      <a:pPr algn="r"/>
                      <a:r>
                        <a:rPr lang="en-US" b="1" dirty="0" smtClean="0">
                          <a:solidFill>
                            <a:schemeClr val="tx1"/>
                          </a:solidFill>
                        </a:rPr>
                        <a:t>Agreement</a:t>
                      </a:r>
                      <a:r>
                        <a:rPr lang="en-US" b="1" baseline="0" dirty="0" smtClean="0">
                          <a:solidFill>
                            <a:schemeClr val="tx1"/>
                          </a:solidFill>
                        </a:rPr>
                        <a:t> / Disagreement</a:t>
                      </a:r>
                      <a:endParaRPr lang="en-US" b="1" dirty="0">
                        <a:solidFill>
                          <a:schemeClr val="tx1"/>
                        </a:solidFill>
                      </a:endParaRPr>
                    </a:p>
                  </a:txBody>
                  <a:tcPr>
                    <a:solidFill>
                      <a:schemeClr val="bg1"/>
                    </a:solidFill>
                  </a:tcPr>
                </a:tc>
                <a:tc>
                  <a:txBody>
                    <a:bodyPr/>
                    <a:lstStyle/>
                    <a:p>
                      <a:r>
                        <a:rPr lang="en-US" dirty="0" smtClean="0"/>
                        <a:t>Argumentative, verbal</a:t>
                      </a:r>
                      <a:endParaRPr lang="en-US" dirty="0"/>
                    </a:p>
                  </a:txBody>
                  <a:tcPr/>
                </a:tc>
                <a:tc>
                  <a:txBody>
                    <a:bodyPr/>
                    <a:lstStyle/>
                    <a:p>
                      <a:r>
                        <a:rPr lang="en-US" dirty="0" smtClean="0"/>
                        <a:t>Hard to say no, non-verbal</a:t>
                      </a:r>
                      <a:endParaRPr lang="en-US" dirty="0"/>
                    </a:p>
                  </a:txBody>
                  <a:tcPr/>
                </a:tc>
              </a:tr>
              <a:tr h="370840">
                <a:tc>
                  <a:txBody>
                    <a:bodyPr/>
                    <a:lstStyle/>
                    <a:p>
                      <a:pPr algn="r"/>
                      <a:r>
                        <a:rPr lang="en-US" b="1" dirty="0" smtClean="0">
                          <a:solidFill>
                            <a:schemeClr val="tx1"/>
                          </a:solidFill>
                        </a:rPr>
                        <a:t>Punctuality</a:t>
                      </a:r>
                      <a:endParaRPr lang="en-US" b="1" dirty="0">
                        <a:solidFill>
                          <a:schemeClr val="tx1"/>
                        </a:solidFill>
                      </a:endParaRPr>
                    </a:p>
                  </a:txBody>
                  <a:tcPr>
                    <a:solidFill>
                      <a:schemeClr val="bg1"/>
                    </a:solidFill>
                  </a:tcPr>
                </a:tc>
                <a:tc>
                  <a:txBody>
                    <a:bodyPr/>
                    <a:lstStyle/>
                    <a:p>
                      <a:r>
                        <a:rPr lang="en-US" dirty="0" smtClean="0"/>
                        <a:t>Start and end on</a:t>
                      </a:r>
                      <a:r>
                        <a:rPr lang="en-US" baseline="0" dirty="0" smtClean="0"/>
                        <a:t> time</a:t>
                      </a:r>
                      <a:endParaRPr lang="en-US" dirty="0"/>
                    </a:p>
                  </a:txBody>
                  <a:tcPr/>
                </a:tc>
                <a:tc>
                  <a:txBody>
                    <a:bodyPr/>
                    <a:lstStyle/>
                    <a:p>
                      <a:r>
                        <a:rPr lang="en-US" dirty="0" smtClean="0"/>
                        <a:t>Appointments</a:t>
                      </a:r>
                      <a:r>
                        <a:rPr lang="en-US" baseline="0" dirty="0" smtClean="0"/>
                        <a:t> flexible</a:t>
                      </a:r>
                      <a:endParaRPr lang="en-US" dirty="0"/>
                    </a:p>
                  </a:txBody>
                  <a:tcPr/>
                </a:tc>
              </a:tr>
              <a:tr h="370840">
                <a:tc>
                  <a:txBody>
                    <a:bodyPr/>
                    <a:lstStyle/>
                    <a:p>
                      <a:pPr algn="r"/>
                      <a:r>
                        <a:rPr lang="en-US" b="1" dirty="0" smtClean="0">
                          <a:solidFill>
                            <a:schemeClr val="tx1"/>
                          </a:solidFill>
                        </a:rPr>
                        <a:t>Respect</a:t>
                      </a:r>
                      <a:endParaRPr lang="en-US" b="1" dirty="0">
                        <a:solidFill>
                          <a:schemeClr val="tx1"/>
                        </a:solidFill>
                      </a:endParaRPr>
                    </a:p>
                  </a:txBody>
                  <a:tcPr>
                    <a:solidFill>
                      <a:schemeClr val="bg1"/>
                    </a:solidFill>
                  </a:tcPr>
                </a:tc>
                <a:tc>
                  <a:txBody>
                    <a:bodyPr/>
                    <a:lstStyle/>
                    <a:p>
                      <a:r>
                        <a:rPr lang="en-US" dirty="0" smtClean="0"/>
                        <a:t>Success, achievement</a:t>
                      </a:r>
                      <a:endParaRPr lang="en-US" dirty="0"/>
                    </a:p>
                  </a:txBody>
                  <a:tcPr/>
                </a:tc>
                <a:tc>
                  <a:txBody>
                    <a:bodyPr/>
                    <a:lstStyle/>
                    <a:p>
                      <a:r>
                        <a:rPr lang="en-US" dirty="0" smtClean="0"/>
                        <a:t>Seniority,</a:t>
                      </a:r>
                      <a:r>
                        <a:rPr lang="en-US" baseline="0" dirty="0" smtClean="0"/>
                        <a:t> wisdom</a:t>
                      </a:r>
                      <a:endParaRPr lang="en-US" dirty="0"/>
                    </a:p>
                  </a:txBody>
                  <a:tcPr/>
                </a:tc>
              </a:tr>
              <a:tr h="370840">
                <a:tc>
                  <a:txBody>
                    <a:bodyPr/>
                    <a:lstStyle/>
                    <a:p>
                      <a:pPr algn="r"/>
                      <a:r>
                        <a:rPr lang="en-US" b="1" dirty="0" smtClean="0">
                          <a:solidFill>
                            <a:schemeClr val="tx1"/>
                          </a:solidFill>
                        </a:rPr>
                        <a:t>Business Relationship</a:t>
                      </a:r>
                      <a:endParaRPr lang="en-US" b="1" dirty="0">
                        <a:solidFill>
                          <a:schemeClr val="tx1"/>
                        </a:solidFill>
                      </a:endParaRPr>
                    </a:p>
                  </a:txBody>
                  <a:tcPr>
                    <a:solidFill>
                      <a:schemeClr val="bg1"/>
                    </a:solidFill>
                  </a:tcPr>
                </a:tc>
                <a:tc>
                  <a:txBody>
                    <a:bodyPr/>
                    <a:lstStyle/>
                    <a:p>
                      <a:r>
                        <a:rPr lang="en-US" dirty="0" smtClean="0"/>
                        <a:t>Economics come first</a:t>
                      </a:r>
                      <a:endParaRPr lang="en-US" dirty="0"/>
                    </a:p>
                  </a:txBody>
                  <a:tcPr/>
                </a:tc>
                <a:tc>
                  <a:txBody>
                    <a:bodyPr/>
                    <a:lstStyle/>
                    <a:p>
                      <a:r>
                        <a:rPr lang="en-US" dirty="0" smtClean="0"/>
                        <a:t>Relationship comes first</a:t>
                      </a:r>
                      <a:endParaRPr lang="en-US" dirty="0"/>
                    </a:p>
                  </a:txBody>
                  <a:tcPr/>
                </a:tc>
              </a:tr>
              <a:tr h="370840">
                <a:tc>
                  <a:txBody>
                    <a:bodyPr/>
                    <a:lstStyle/>
                    <a:p>
                      <a:pPr algn="r"/>
                      <a:r>
                        <a:rPr lang="en-US" b="1" dirty="0" smtClean="0">
                          <a:solidFill>
                            <a:schemeClr val="tx1"/>
                          </a:solidFill>
                        </a:rPr>
                        <a:t>Decision</a:t>
                      </a:r>
                      <a:r>
                        <a:rPr lang="en-US" b="1" baseline="0" dirty="0" smtClean="0">
                          <a:solidFill>
                            <a:schemeClr val="tx1"/>
                          </a:solidFill>
                        </a:rPr>
                        <a:t> Making</a:t>
                      </a:r>
                      <a:endParaRPr lang="en-US" b="1" dirty="0">
                        <a:solidFill>
                          <a:schemeClr val="tx1"/>
                        </a:solidFill>
                      </a:endParaRPr>
                    </a:p>
                  </a:txBody>
                  <a:tcPr>
                    <a:solidFill>
                      <a:schemeClr val="bg1"/>
                    </a:solidFill>
                  </a:tcPr>
                </a:tc>
                <a:tc>
                  <a:txBody>
                    <a:bodyPr/>
                    <a:lstStyle/>
                    <a:p>
                      <a:r>
                        <a:rPr lang="en-US" dirty="0" smtClean="0"/>
                        <a:t>Distributed, proactive</a:t>
                      </a:r>
                      <a:endParaRPr lang="en-US" dirty="0"/>
                    </a:p>
                  </a:txBody>
                  <a:tcPr/>
                </a:tc>
                <a:tc>
                  <a:txBody>
                    <a:bodyPr/>
                    <a:lstStyle/>
                    <a:p>
                      <a:r>
                        <a:rPr lang="en-US" dirty="0" smtClean="0"/>
                        <a:t>Manager has final say</a:t>
                      </a:r>
                      <a:endParaRPr lang="en-US" dirty="0"/>
                    </a:p>
                  </a:txBody>
                  <a:tcPr/>
                </a:tc>
              </a:tr>
              <a:tr h="370840">
                <a:tc>
                  <a:txBody>
                    <a:bodyPr/>
                    <a:lstStyle/>
                    <a:p>
                      <a:pPr algn="r"/>
                      <a:r>
                        <a:rPr lang="en-US" b="1" dirty="0" smtClean="0">
                          <a:solidFill>
                            <a:schemeClr val="tx1"/>
                          </a:solidFill>
                        </a:rPr>
                        <a:t>Time Horizon</a:t>
                      </a:r>
                      <a:endParaRPr lang="en-US" b="1" dirty="0">
                        <a:solidFill>
                          <a:schemeClr val="tx1"/>
                        </a:solidFill>
                      </a:endParaRPr>
                    </a:p>
                  </a:txBody>
                  <a:tcPr>
                    <a:solidFill>
                      <a:schemeClr val="bg1"/>
                    </a:solidFill>
                  </a:tcPr>
                </a:tc>
                <a:tc>
                  <a:txBody>
                    <a:bodyPr/>
                    <a:lstStyle/>
                    <a:p>
                      <a:r>
                        <a:rPr lang="en-US" dirty="0" smtClean="0"/>
                        <a:t>Short term (per quarter)</a:t>
                      </a:r>
                      <a:endParaRPr lang="en-US" dirty="0"/>
                    </a:p>
                  </a:txBody>
                  <a:tcPr/>
                </a:tc>
                <a:tc>
                  <a:txBody>
                    <a:bodyPr/>
                    <a:lstStyle/>
                    <a:p>
                      <a:r>
                        <a:rPr lang="en-US" dirty="0" smtClean="0"/>
                        <a:t>Long term (years ahead)</a:t>
                      </a:r>
                      <a:endParaRPr lang="en-US" dirty="0"/>
                    </a:p>
                  </a:txBody>
                  <a:tcPr/>
                </a:tc>
              </a:tr>
              <a:tr h="370840">
                <a:tc>
                  <a:txBody>
                    <a:bodyPr/>
                    <a:lstStyle/>
                    <a:p>
                      <a:pPr algn="r"/>
                      <a:r>
                        <a:rPr lang="en-US" b="1" dirty="0" smtClean="0">
                          <a:solidFill>
                            <a:schemeClr val="tx1"/>
                          </a:solidFill>
                        </a:rPr>
                        <a:t>Risk / Spending</a:t>
                      </a:r>
                      <a:endParaRPr lang="en-US" b="1" dirty="0">
                        <a:solidFill>
                          <a:schemeClr val="tx1"/>
                        </a:solidFill>
                      </a:endParaRPr>
                    </a:p>
                  </a:txBody>
                  <a:tcPr>
                    <a:solidFill>
                      <a:schemeClr val="bg1"/>
                    </a:solidFill>
                  </a:tcPr>
                </a:tc>
                <a:tc>
                  <a:txBody>
                    <a:bodyPr/>
                    <a:lstStyle/>
                    <a:p>
                      <a:r>
                        <a:rPr lang="en-US" dirty="0" smtClean="0"/>
                        <a:t>Risk-takers, spend</a:t>
                      </a:r>
                      <a:endParaRPr lang="en-US" dirty="0"/>
                    </a:p>
                  </a:txBody>
                  <a:tcPr/>
                </a:tc>
                <a:tc>
                  <a:txBody>
                    <a:bodyPr/>
                    <a:lstStyle/>
                    <a:p>
                      <a:r>
                        <a:rPr lang="en-US" dirty="0" smtClean="0"/>
                        <a:t>Risk-avoiders,</a:t>
                      </a:r>
                      <a:r>
                        <a:rPr lang="en-US" baseline="0" dirty="0" smtClean="0"/>
                        <a:t> save</a:t>
                      </a:r>
                      <a:endParaRPr lang="en-US" dirty="0"/>
                    </a:p>
                  </a:txBody>
                  <a:tcPr/>
                </a:tc>
              </a:tr>
            </a:tbl>
          </a:graphicData>
        </a:graphic>
      </p:graphicFrame>
      <p:sp>
        <p:nvSpPr>
          <p:cNvPr id="80932" name="TextBox 4"/>
          <p:cNvSpPr txBox="1">
            <a:spLocks noChangeArrowheads="1"/>
          </p:cNvSpPr>
          <p:nvPr/>
        </p:nvSpPr>
        <p:spPr bwMode="auto">
          <a:xfrm>
            <a:off x="0" y="304800"/>
            <a:ext cx="2362200" cy="954088"/>
          </a:xfrm>
          <a:prstGeom prst="rect">
            <a:avLst/>
          </a:prstGeom>
          <a:solidFill>
            <a:srgbClr val="CC0099"/>
          </a:solidFill>
          <a:ln w="9525">
            <a:noFill/>
            <a:miter lim="800000"/>
            <a:headEnd/>
            <a:tailEnd/>
          </a:ln>
        </p:spPr>
        <p:txBody>
          <a:bodyPr>
            <a:spAutoFit/>
          </a:bodyPr>
          <a:lstStyle/>
          <a:p>
            <a:pPr algn="r"/>
            <a:r>
              <a:rPr lang="en-US" sz="2800">
                <a:solidFill>
                  <a:schemeClr val="bg1"/>
                </a:solidFill>
                <a:latin typeface="Calibri" pitchFamily="34" charset="0"/>
              </a:rPr>
              <a:t>Cultural </a:t>
            </a:r>
            <a:r>
              <a:rPr lang="en-US" sz="2800" b="1">
                <a:solidFill>
                  <a:schemeClr val="bg1"/>
                </a:solidFill>
                <a:latin typeface="Calibri" pitchFamily="34" charset="0"/>
              </a:rPr>
              <a:t>Differences*</a:t>
            </a:r>
          </a:p>
        </p:txBody>
      </p:sp>
      <p:sp>
        <p:nvSpPr>
          <p:cNvPr id="80933" name="TextBox 5"/>
          <p:cNvSpPr txBox="1">
            <a:spLocks noChangeArrowheads="1"/>
          </p:cNvSpPr>
          <p:nvPr/>
        </p:nvSpPr>
        <p:spPr bwMode="auto">
          <a:xfrm>
            <a:off x="4495800" y="6324600"/>
            <a:ext cx="4351338" cy="369888"/>
          </a:xfrm>
          <a:prstGeom prst="rect">
            <a:avLst/>
          </a:prstGeom>
          <a:noFill/>
          <a:ln w="9525">
            <a:noFill/>
            <a:miter lim="800000"/>
            <a:headEnd/>
            <a:tailEnd/>
          </a:ln>
        </p:spPr>
        <p:txBody>
          <a:bodyPr wrap="none">
            <a:spAutoFit/>
          </a:bodyPr>
          <a:lstStyle/>
          <a:p>
            <a:r>
              <a:rPr lang="en-US">
                <a:latin typeface="Calibri" pitchFamily="34" charset="0"/>
              </a:rPr>
              <a:t>* but of course there are obvious exceptions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12954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2946" name="TextBox 4"/>
          <p:cNvSpPr txBox="1">
            <a:spLocks noChangeArrowheads="1"/>
          </p:cNvSpPr>
          <p:nvPr/>
        </p:nvSpPr>
        <p:spPr bwMode="auto">
          <a:xfrm>
            <a:off x="0" y="304800"/>
            <a:ext cx="2362200" cy="954088"/>
          </a:xfrm>
          <a:prstGeom prst="rect">
            <a:avLst/>
          </a:prstGeom>
          <a:solidFill>
            <a:srgbClr val="FFC000"/>
          </a:solidFill>
          <a:ln w="9525">
            <a:noFill/>
            <a:miter lim="800000"/>
            <a:headEnd/>
            <a:tailEnd/>
          </a:ln>
        </p:spPr>
        <p:txBody>
          <a:bodyPr>
            <a:spAutoFit/>
          </a:bodyPr>
          <a:lstStyle/>
          <a:p>
            <a:pPr algn="r"/>
            <a:r>
              <a:rPr lang="en-US" sz="2800">
                <a:solidFill>
                  <a:schemeClr val="bg1"/>
                </a:solidFill>
                <a:latin typeface="Calibri" pitchFamily="34" charset="0"/>
              </a:rPr>
              <a:t>Intercultural </a:t>
            </a:r>
            <a:r>
              <a:rPr lang="en-US" sz="2800" b="1">
                <a:solidFill>
                  <a:schemeClr val="bg1"/>
                </a:solidFill>
                <a:latin typeface="Calibri" pitchFamily="34" charset="0"/>
              </a:rPr>
              <a:t>Competence</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extBox 3"/>
          <p:cNvSpPr txBox="1">
            <a:spLocks noChangeArrowheads="1"/>
          </p:cNvSpPr>
          <p:nvPr/>
        </p:nvSpPr>
        <p:spPr bwMode="auto">
          <a:xfrm>
            <a:off x="0" y="304800"/>
            <a:ext cx="2362200" cy="954088"/>
          </a:xfrm>
          <a:prstGeom prst="rect">
            <a:avLst/>
          </a:prstGeom>
          <a:solidFill>
            <a:srgbClr val="00CC99"/>
          </a:solidFill>
          <a:ln w="9525">
            <a:noFill/>
            <a:miter lim="800000"/>
            <a:headEnd/>
            <a:tailEnd/>
          </a:ln>
        </p:spPr>
        <p:txBody>
          <a:bodyPr>
            <a:spAutoFit/>
          </a:bodyPr>
          <a:lstStyle/>
          <a:p>
            <a:pPr algn="r"/>
            <a:r>
              <a:rPr lang="en-US" sz="2800" b="1">
                <a:solidFill>
                  <a:schemeClr val="bg1"/>
                </a:solidFill>
                <a:latin typeface="Calibri" pitchFamily="34" charset="0"/>
              </a:rPr>
              <a:t>Communicate</a:t>
            </a:r>
            <a:r>
              <a:rPr lang="en-US" sz="2800">
                <a:solidFill>
                  <a:schemeClr val="bg1"/>
                </a:solidFill>
                <a:latin typeface="Calibri" pitchFamily="34" charset="0"/>
              </a:rPr>
              <a:t> Effectively</a:t>
            </a:r>
          </a:p>
        </p:txBody>
      </p:sp>
      <p:sp>
        <p:nvSpPr>
          <p:cNvPr id="84994" name="Content Placeholder 6"/>
          <p:cNvSpPr>
            <a:spLocks noGrp="1"/>
          </p:cNvSpPr>
          <p:nvPr>
            <p:ph idx="1"/>
          </p:nvPr>
        </p:nvSpPr>
        <p:spPr>
          <a:xfrm>
            <a:off x="1143000" y="1600200"/>
            <a:ext cx="7543800" cy="4525963"/>
          </a:xfrm>
        </p:spPr>
        <p:txBody>
          <a:bodyPr/>
          <a:lstStyle/>
          <a:p>
            <a:pPr eaLnBrk="1" hangingPunct="1"/>
            <a:r>
              <a:rPr lang="en-US" smtClean="0"/>
              <a:t>Speak slowly, maintain eye contact</a:t>
            </a:r>
          </a:p>
          <a:p>
            <a:pPr eaLnBrk="1" hangingPunct="1"/>
            <a:r>
              <a:rPr lang="en-US" smtClean="0"/>
              <a:t>Use objective, accurate language</a:t>
            </a:r>
          </a:p>
          <a:p>
            <a:pPr eaLnBrk="1" hangingPunct="1"/>
            <a:r>
              <a:rPr lang="en-US" smtClean="0"/>
              <a:t>Rephrase sentences where necessary</a:t>
            </a:r>
          </a:p>
          <a:p>
            <a:pPr eaLnBrk="1" hangingPunct="1"/>
            <a:r>
              <a:rPr lang="en-US" smtClean="0"/>
              <a:t>Listen carefully and patiently</a:t>
            </a:r>
          </a:p>
          <a:p>
            <a:pPr eaLnBrk="1" hangingPunct="1"/>
            <a:r>
              <a:rPr lang="en-US" smtClean="0"/>
              <a:t>Adapt your conversation style</a:t>
            </a:r>
          </a:p>
          <a:p>
            <a:pPr eaLnBrk="1" hangingPunct="1"/>
            <a:r>
              <a:rPr lang="en-US" smtClean="0"/>
              <a:t>Don’t talk down to others</a:t>
            </a:r>
          </a:p>
          <a:p>
            <a:pPr eaLnBrk="1" hangingPunct="1"/>
            <a:r>
              <a:rPr lang="en-US" smtClean="0"/>
              <a:t>Clarify what will happen next</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extBox 3"/>
          <p:cNvSpPr txBox="1">
            <a:spLocks noChangeArrowheads="1"/>
          </p:cNvSpPr>
          <p:nvPr/>
        </p:nvSpPr>
        <p:spPr bwMode="auto">
          <a:xfrm>
            <a:off x="0" y="304800"/>
            <a:ext cx="7086600" cy="946150"/>
          </a:xfrm>
          <a:prstGeom prst="rect">
            <a:avLst/>
          </a:prstGeom>
          <a:solidFill>
            <a:srgbClr val="9933FF"/>
          </a:solidFill>
          <a:ln w="9525">
            <a:noFill/>
            <a:miter lim="800000"/>
            <a:headEnd/>
            <a:tailEnd/>
          </a:ln>
        </p:spPr>
        <p:txBody>
          <a:bodyPr>
            <a:spAutoFit/>
          </a:bodyPr>
          <a:lstStyle/>
          <a:p>
            <a:pPr algn="r"/>
            <a:r>
              <a:rPr lang="en-US" sz="2800" b="1">
                <a:solidFill>
                  <a:schemeClr val="bg1"/>
                </a:solidFill>
                <a:latin typeface="Calibri" pitchFamily="34" charset="0"/>
              </a:rPr>
              <a:t>Understand Cultural differences to help  cooperate with each other</a:t>
            </a:r>
          </a:p>
        </p:txBody>
      </p:sp>
      <p:sp>
        <p:nvSpPr>
          <p:cNvPr id="87042" name="TextBox 4"/>
          <p:cNvSpPr txBox="1">
            <a:spLocks noChangeArrowheads="1"/>
          </p:cNvSpPr>
          <p:nvPr/>
        </p:nvSpPr>
        <p:spPr bwMode="auto">
          <a:xfrm>
            <a:off x="2057400" y="2286000"/>
            <a:ext cx="5181600" cy="2195513"/>
          </a:xfrm>
          <a:prstGeom prst="rect">
            <a:avLst/>
          </a:prstGeom>
          <a:noFill/>
          <a:ln w="9525">
            <a:noFill/>
            <a:miter lim="800000"/>
            <a:headEnd/>
            <a:tailEnd/>
          </a:ln>
        </p:spPr>
        <p:txBody>
          <a:bodyPr>
            <a:spAutoFit/>
          </a:bodyPr>
          <a:lstStyle/>
          <a:p>
            <a:pPr marL="342900" indent="-342900">
              <a:buFont typeface="Calibri" pitchFamily="34" charset="0"/>
              <a:buAutoNum type="arabicPeriod"/>
            </a:pPr>
            <a:r>
              <a:rPr lang="en-US" sz="4000">
                <a:latin typeface="Calibri" pitchFamily="34" charset="0"/>
              </a:rPr>
              <a:t> Know your </a:t>
            </a:r>
            <a:r>
              <a:rPr lang="en-US" sz="4000" b="1">
                <a:latin typeface="Calibri" pitchFamily="34" charset="0"/>
              </a:rPr>
              <a:t>neighbors</a:t>
            </a:r>
          </a:p>
          <a:p>
            <a:pPr marL="342900" indent="-342900">
              <a:buFont typeface="Calibri" pitchFamily="34" charset="0"/>
              <a:buAutoNum type="arabicPeriod"/>
            </a:pPr>
            <a:r>
              <a:rPr lang="en-US" sz="4000">
                <a:latin typeface="Calibri" pitchFamily="34" charset="0"/>
              </a:rPr>
              <a:t> Be </a:t>
            </a:r>
            <a:r>
              <a:rPr lang="en-US" sz="4000" b="1">
                <a:latin typeface="Calibri" pitchFamily="34" charset="0"/>
              </a:rPr>
              <a:t>open</a:t>
            </a:r>
            <a:r>
              <a:rPr lang="en-US" sz="4000">
                <a:latin typeface="Calibri" pitchFamily="34" charset="0"/>
              </a:rPr>
              <a:t> and tolerant</a:t>
            </a:r>
          </a:p>
          <a:p>
            <a:pPr marL="342900" indent="-342900">
              <a:buFont typeface="Calibri" pitchFamily="34" charset="0"/>
              <a:buAutoNum type="arabicPeriod"/>
            </a:pPr>
            <a:r>
              <a:rPr lang="en-US" sz="4000">
                <a:latin typeface="Calibri" pitchFamily="34" charset="0"/>
              </a:rPr>
              <a:t> </a:t>
            </a:r>
            <a:r>
              <a:rPr lang="en-US" sz="4000" b="1">
                <a:latin typeface="Calibri" pitchFamily="34" charset="0"/>
              </a:rPr>
              <a:t>Ask</a:t>
            </a:r>
            <a:r>
              <a:rPr lang="en-US" sz="4000">
                <a:latin typeface="Calibri" pitchFamily="34" charset="0"/>
              </a:rPr>
              <a:t> lots of questions</a:t>
            </a:r>
          </a:p>
          <a:p>
            <a:pPr marL="342900" indent="-342900">
              <a:buFont typeface="Calibri" pitchFamily="34" charset="0"/>
              <a:buAutoNum type="arabicPeriod"/>
            </a:pPr>
            <a:endParaRPr lang="en-US">
              <a:latin typeface="Calibri" pitchFamily="34" charset="0"/>
            </a:endParaRPr>
          </a:p>
        </p:txBody>
      </p:sp>
      <p:sp>
        <p:nvSpPr>
          <p:cNvPr id="87043" name="TextBox 5"/>
          <p:cNvSpPr txBox="1">
            <a:spLocks noChangeArrowheads="1"/>
          </p:cNvSpPr>
          <p:nvPr/>
        </p:nvSpPr>
        <p:spPr bwMode="auto">
          <a:xfrm>
            <a:off x="838200" y="5943600"/>
            <a:ext cx="7475538" cy="523875"/>
          </a:xfrm>
          <a:prstGeom prst="rect">
            <a:avLst/>
          </a:prstGeom>
          <a:noFill/>
          <a:ln w="9525">
            <a:noFill/>
            <a:miter lim="800000"/>
            <a:headEnd/>
            <a:tailEnd/>
          </a:ln>
        </p:spPr>
        <p:txBody>
          <a:bodyPr wrap="none">
            <a:spAutoFit/>
          </a:bodyPr>
          <a:lstStyle/>
          <a:p>
            <a:r>
              <a:rPr lang="en-US" sz="2800">
                <a:latin typeface="Calibri" pitchFamily="34" charset="0"/>
              </a:rPr>
              <a:t>“</a:t>
            </a:r>
            <a:r>
              <a:rPr lang="en-US" sz="2800" i="1">
                <a:latin typeface="Calibri" pitchFamily="34" charset="0"/>
              </a:rPr>
              <a:t>When in Rome, do as the Romans do</a:t>
            </a:r>
            <a:r>
              <a:rPr lang="en-US" sz="2800">
                <a:latin typeface="Calibri" pitchFamily="34" charset="0"/>
              </a:rPr>
              <a:t>” </a:t>
            </a:r>
            <a:r>
              <a:rPr lang="zh-CN" altLang="en-US" sz="2800">
                <a:latin typeface="Calibri" pitchFamily="34" charset="0"/>
              </a:rPr>
              <a:t>入乡随俗</a:t>
            </a:r>
            <a:endParaRPr lang="en-US" sz="2800">
              <a:latin typeface="Calibri"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8EE741A-26BA-4509-8526-1EE6E88176E5}" type="slidenum">
              <a:rPr lang="en-US" sz="1200">
                <a:solidFill>
                  <a:schemeClr val="tx1">
                    <a:tint val="75000"/>
                  </a:schemeClr>
                </a:solidFill>
                <a:latin typeface="+mn-lt"/>
                <a:cs typeface="+mn-cs"/>
              </a:rPr>
              <a:pPr algn="r" fontAlgn="auto">
                <a:spcBef>
                  <a:spcPts val="0"/>
                </a:spcBef>
                <a:spcAft>
                  <a:spcPts val="0"/>
                </a:spcAft>
                <a:defRPr/>
              </a:pPr>
              <a:t>36</a:t>
            </a:fld>
            <a:endParaRPr lang="en-US" sz="1200">
              <a:solidFill>
                <a:schemeClr val="tx1">
                  <a:tint val="75000"/>
                </a:schemeClr>
              </a:solidFill>
              <a:latin typeface="+mn-lt"/>
              <a:cs typeface="+mn-cs"/>
            </a:endParaRPr>
          </a:p>
        </p:txBody>
      </p:sp>
      <p:sp>
        <p:nvSpPr>
          <p:cNvPr id="89090" name="Rectangle 2"/>
          <p:cNvSpPr>
            <a:spLocks noGrp="1"/>
          </p:cNvSpPr>
          <p:nvPr>
            <p:ph type="title" idx="4294967295"/>
          </p:nvPr>
        </p:nvSpPr>
        <p:spPr/>
        <p:txBody>
          <a:bodyPr/>
          <a:lstStyle/>
          <a:p>
            <a:pPr eaLnBrk="1" hangingPunct="1"/>
            <a:r>
              <a:rPr lang="en-US" b="1" smtClean="0">
                <a:solidFill>
                  <a:schemeClr val="hlink"/>
                </a:solidFill>
              </a:rPr>
              <a:t>In Class Assignment</a:t>
            </a:r>
          </a:p>
        </p:txBody>
      </p:sp>
      <p:sp>
        <p:nvSpPr>
          <p:cNvPr id="89091" name="Rectangle 3"/>
          <p:cNvSpPr>
            <a:spLocks noGrp="1"/>
          </p:cNvSpPr>
          <p:nvPr>
            <p:ph type="body" idx="4294967295"/>
          </p:nvPr>
        </p:nvSpPr>
        <p:spPr/>
        <p:txBody>
          <a:bodyPr/>
          <a:lstStyle/>
          <a:p>
            <a:pPr marL="609600" indent="-609600" eaLnBrk="1" hangingPunct="1">
              <a:buFont typeface="Arial" charset="0"/>
              <a:buNone/>
            </a:pPr>
            <a:r>
              <a:rPr lang="en-US" smtClean="0"/>
              <a:t>Teams of four will spend ten minutes and the leader will present the answers to:</a:t>
            </a:r>
          </a:p>
          <a:p>
            <a:pPr marL="609600" indent="-609600" eaLnBrk="1" hangingPunct="1">
              <a:buFont typeface="Arial" charset="0"/>
              <a:buNone/>
            </a:pPr>
            <a:r>
              <a:rPr lang="en-US" smtClean="0"/>
              <a:t>1. </a:t>
            </a:r>
            <a:r>
              <a:rPr lang="en-US" b="1" i="1" smtClean="0"/>
              <a:t>“Do in Rome as the Romans”</a:t>
            </a:r>
            <a:r>
              <a:rPr lang="en-US" smtClean="0"/>
              <a:t> means:</a:t>
            </a:r>
          </a:p>
          <a:p>
            <a:pPr marL="609600" indent="-609600" eaLnBrk="1" hangingPunct="1">
              <a:buFont typeface="Arial" charset="0"/>
              <a:buNone/>
            </a:pPr>
            <a:r>
              <a:rPr lang="en-US" smtClean="0"/>
              <a:t>2. Five strategies for effective communication with Westerners are:</a:t>
            </a:r>
          </a:p>
          <a:p>
            <a:pPr marL="609600" indent="-609600" eaLnBrk="1" hangingPunct="1">
              <a:buFont typeface="Arial" charset="0"/>
              <a:buNone/>
            </a:pPr>
            <a:r>
              <a:rPr lang="en-US" smtClean="0"/>
              <a:t>3. Americans think you speak English because:</a:t>
            </a:r>
          </a:p>
          <a:p>
            <a:pPr marL="609600" indent="-609600" eaLnBrk="1" hangingPunct="1">
              <a:buFont typeface="Arial" charset="0"/>
              <a:buNone/>
            </a:pPr>
            <a:endParaRPr lang="en-US" smtClean="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09432FD-DAFA-45F4-AB46-D48BD64E2291}" type="slidenum">
              <a:rPr lang="en-US" sz="1200">
                <a:solidFill>
                  <a:schemeClr val="tx1">
                    <a:tint val="75000"/>
                  </a:schemeClr>
                </a:solidFill>
                <a:latin typeface="+mn-lt"/>
                <a:cs typeface="+mn-cs"/>
              </a:rPr>
              <a:pPr algn="r" fontAlgn="auto">
                <a:spcBef>
                  <a:spcPts val="0"/>
                </a:spcBef>
                <a:spcAft>
                  <a:spcPts val="0"/>
                </a:spcAft>
                <a:defRPr/>
              </a:pPr>
              <a:t>37</a:t>
            </a:fld>
            <a:endParaRPr lang="en-US" sz="1200">
              <a:solidFill>
                <a:schemeClr val="tx1">
                  <a:tint val="75000"/>
                </a:schemeClr>
              </a:solidFill>
              <a:latin typeface="+mn-lt"/>
              <a:cs typeface="+mn-cs"/>
            </a:endParaRPr>
          </a:p>
        </p:txBody>
      </p:sp>
      <p:sp>
        <p:nvSpPr>
          <p:cNvPr id="90114" name="TextBox 3"/>
          <p:cNvSpPr txBox="1">
            <a:spLocks noChangeArrowheads="1"/>
          </p:cNvSpPr>
          <p:nvPr/>
        </p:nvSpPr>
        <p:spPr bwMode="auto">
          <a:xfrm>
            <a:off x="4648200" y="5410200"/>
            <a:ext cx="2917825" cy="915988"/>
          </a:xfrm>
          <a:prstGeom prst="rect">
            <a:avLst/>
          </a:prstGeom>
          <a:noFill/>
          <a:ln w="9525">
            <a:noFill/>
            <a:miter lim="800000"/>
            <a:headEnd/>
            <a:tailEnd/>
          </a:ln>
        </p:spPr>
        <p:txBody>
          <a:bodyPr>
            <a:spAutoFit/>
          </a:bodyPr>
          <a:lstStyle/>
          <a:p>
            <a:pPr algn="r"/>
            <a:r>
              <a:rPr lang="en-US">
                <a:latin typeface="Calibri" pitchFamily="34" charset="0"/>
              </a:rPr>
              <a:t>Illustrations by Yang Liu from “</a:t>
            </a:r>
            <a:r>
              <a:rPr lang="en-US" b="1">
                <a:latin typeface="Calibri" pitchFamily="34" charset="0"/>
              </a:rPr>
              <a:t>East meets West</a:t>
            </a:r>
            <a:r>
              <a:rPr lang="en-US">
                <a:latin typeface="Calibri" pitchFamily="34" charset="0"/>
              </a:rPr>
              <a:t>” book – www.yangliudesign.com</a:t>
            </a:r>
          </a:p>
        </p:txBody>
      </p:sp>
      <p:pic>
        <p:nvPicPr>
          <p:cNvPr id="90115" name="Picture 2" descr="D:\Users\david.gilbert\Desktop\culture presentation\LiuYang.jpg"/>
          <p:cNvPicPr>
            <a:picLocks noChangeAspect="1" noChangeArrowheads="1"/>
          </p:cNvPicPr>
          <p:nvPr/>
        </p:nvPicPr>
        <p:blipFill>
          <a:blip r:embed="rId3"/>
          <a:srcRect/>
          <a:stretch>
            <a:fillRect/>
          </a:stretch>
        </p:blipFill>
        <p:spPr bwMode="auto">
          <a:xfrm>
            <a:off x="7620000" y="4953000"/>
            <a:ext cx="1316038" cy="1400175"/>
          </a:xfrm>
          <a:prstGeom prst="rect">
            <a:avLst/>
          </a:prstGeom>
          <a:noFill/>
          <a:ln w="9525">
            <a:noFill/>
            <a:miter lim="800000"/>
            <a:headEnd/>
            <a:tailEnd/>
          </a:ln>
        </p:spPr>
      </p:pic>
      <p:sp>
        <p:nvSpPr>
          <p:cNvPr id="90116" name="Text Box 5"/>
          <p:cNvSpPr txBox="1">
            <a:spLocks noChangeArrowheads="1"/>
          </p:cNvSpPr>
          <p:nvPr/>
        </p:nvSpPr>
        <p:spPr bwMode="auto">
          <a:xfrm>
            <a:off x="1143000" y="914400"/>
            <a:ext cx="7543800" cy="1160463"/>
          </a:xfrm>
          <a:prstGeom prst="rect">
            <a:avLst/>
          </a:prstGeom>
          <a:noFill/>
          <a:ln w="9525">
            <a:noFill/>
            <a:miter lim="800000"/>
            <a:headEnd/>
            <a:tailEnd/>
          </a:ln>
        </p:spPr>
        <p:txBody>
          <a:bodyPr>
            <a:spAutoFit/>
          </a:bodyPr>
          <a:lstStyle/>
          <a:p>
            <a:pPr algn="ctr">
              <a:spcBef>
                <a:spcPct val="50000"/>
              </a:spcBef>
            </a:pPr>
            <a:r>
              <a:rPr lang="en-US" sz="2800" b="1">
                <a:solidFill>
                  <a:schemeClr val="hlink"/>
                </a:solidFill>
              </a:rPr>
              <a:t>Western Culture Contrasts with China</a:t>
            </a:r>
          </a:p>
          <a:p>
            <a:pPr algn="ctr">
              <a:spcBef>
                <a:spcPct val="50000"/>
              </a:spcBef>
            </a:pPr>
            <a:endParaRPr lang="en-US" sz="2800" b="1"/>
          </a:p>
        </p:txBody>
      </p:sp>
      <p:sp>
        <p:nvSpPr>
          <p:cNvPr id="90117" name="Text Box 8"/>
          <p:cNvSpPr txBox="1">
            <a:spLocks noChangeArrowheads="1"/>
          </p:cNvSpPr>
          <p:nvPr/>
        </p:nvSpPr>
        <p:spPr bwMode="auto">
          <a:xfrm>
            <a:off x="2209800" y="2971800"/>
            <a:ext cx="5791200" cy="1757363"/>
          </a:xfrm>
          <a:prstGeom prst="rect">
            <a:avLst/>
          </a:prstGeom>
          <a:noFill/>
          <a:ln w="9525">
            <a:noFill/>
            <a:miter lim="800000"/>
            <a:headEnd/>
            <a:tailEnd/>
          </a:ln>
        </p:spPr>
        <p:txBody>
          <a:bodyPr>
            <a:spAutoFit/>
          </a:bodyPr>
          <a:lstStyle/>
          <a:p>
            <a:pPr algn="ctr">
              <a:spcBef>
                <a:spcPct val="50000"/>
              </a:spcBef>
            </a:pPr>
            <a:r>
              <a:rPr lang="en-US" sz="2800" b="1"/>
              <a:t>Beihang University</a:t>
            </a:r>
          </a:p>
          <a:p>
            <a:pPr algn="ctr">
              <a:spcBef>
                <a:spcPct val="50000"/>
              </a:spcBef>
            </a:pPr>
            <a:r>
              <a:rPr lang="en-US" b="1"/>
              <a:t>Professor Dave Jaye</a:t>
            </a:r>
          </a:p>
          <a:p>
            <a:pPr algn="ctr">
              <a:spcBef>
                <a:spcPct val="50000"/>
              </a:spcBef>
            </a:pPr>
            <a:r>
              <a:rPr lang="en-US">
                <a:hlinkClick r:id="rId4"/>
              </a:rPr>
              <a:t>dave.jaye55@gmail.com</a:t>
            </a:r>
            <a:endParaRPr lang="en-US"/>
          </a:p>
          <a:p>
            <a:pPr algn="ctr">
              <a:spcBef>
                <a:spcPct val="50000"/>
              </a:spcBef>
            </a:pPr>
            <a:r>
              <a:rPr lang="en-US">
                <a:hlinkClick r:id="rId5"/>
              </a:rPr>
              <a:t>www.davejaye.com</a:t>
            </a:r>
            <a:r>
              <a:rPr lang="en-US"/>
              <a:t> </a:t>
            </a:r>
          </a:p>
        </p:txBody>
      </p:sp>
      <p:pic>
        <p:nvPicPr>
          <p:cNvPr id="90118" name="Picture 10" descr="IMG_0736portraitkeepersmall"/>
          <p:cNvPicPr>
            <a:picLocks noChangeAspect="1" noChangeArrowheads="1"/>
          </p:cNvPicPr>
          <p:nvPr/>
        </p:nvPicPr>
        <p:blipFill>
          <a:blip r:embed="rId6"/>
          <a:srcRect/>
          <a:stretch>
            <a:fillRect/>
          </a:stretch>
        </p:blipFill>
        <p:spPr bwMode="auto">
          <a:xfrm>
            <a:off x="457200" y="4648200"/>
            <a:ext cx="1300163" cy="1752600"/>
          </a:xfrm>
          <a:prstGeom prst="rect">
            <a:avLst/>
          </a:prstGeom>
          <a:noFill/>
          <a:ln w="9525">
            <a:noFill/>
            <a:miter lim="800000"/>
            <a:headEnd/>
            <a:tailEnd/>
          </a:ln>
        </p:spPr>
      </p:pic>
      <p:sp>
        <p:nvSpPr>
          <p:cNvPr id="90119" name="Text Box 8"/>
          <p:cNvSpPr txBox="1">
            <a:spLocks noChangeArrowheads="1"/>
          </p:cNvSpPr>
          <p:nvPr/>
        </p:nvSpPr>
        <p:spPr bwMode="auto">
          <a:xfrm>
            <a:off x="4876800" y="6324600"/>
            <a:ext cx="2743200" cy="457200"/>
          </a:xfrm>
          <a:prstGeom prst="rect">
            <a:avLst/>
          </a:prstGeom>
          <a:noFill/>
          <a:ln w="9525">
            <a:noFill/>
            <a:miter lim="800000"/>
            <a:headEnd/>
            <a:tailEnd/>
          </a:ln>
        </p:spPr>
        <p:txBody>
          <a:bodyPr>
            <a:spAutoFit/>
          </a:bodyPr>
          <a:lstStyle/>
          <a:p>
            <a:pPr>
              <a:spcBef>
                <a:spcPct val="50000"/>
              </a:spcBef>
            </a:pPr>
            <a:r>
              <a:rPr lang="en-US" sz="1200"/>
              <a:t>Cite: David Gilbert – Understandign Western Culture September 2009</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990600" y="838200"/>
          <a:ext cx="7010400" cy="508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410" name="TextBox 5"/>
          <p:cNvSpPr txBox="1">
            <a:spLocks noChangeArrowheads="1"/>
          </p:cNvSpPr>
          <p:nvPr/>
        </p:nvSpPr>
        <p:spPr bwMode="auto">
          <a:xfrm>
            <a:off x="0" y="304800"/>
            <a:ext cx="3048000" cy="523875"/>
          </a:xfrm>
          <a:prstGeom prst="rect">
            <a:avLst/>
          </a:prstGeom>
          <a:solidFill>
            <a:srgbClr val="00B0F0"/>
          </a:solidFill>
          <a:ln w="9525">
            <a:noFill/>
            <a:miter lim="800000"/>
            <a:headEnd/>
            <a:tailEnd/>
          </a:ln>
        </p:spPr>
        <p:txBody>
          <a:bodyPr>
            <a:spAutoFit/>
          </a:bodyPr>
          <a:lstStyle/>
          <a:p>
            <a:pPr algn="r"/>
            <a:r>
              <a:rPr lang="en-US" sz="2800">
                <a:solidFill>
                  <a:schemeClr val="bg1"/>
                </a:solidFill>
                <a:latin typeface="Calibri" pitchFamily="34" charset="0"/>
              </a:rPr>
              <a:t>What is </a:t>
            </a:r>
            <a:r>
              <a:rPr lang="en-US" sz="2800" b="1">
                <a:solidFill>
                  <a:schemeClr val="bg1"/>
                </a:solidFill>
                <a:latin typeface="Calibri" pitchFamily="34" charset="0"/>
              </a:rPr>
              <a:t>Culture</a:t>
            </a:r>
            <a:r>
              <a:rPr lang="en-US" sz="2800">
                <a:solidFill>
                  <a:schemeClr val="bg1"/>
                </a:solidFill>
                <a:latin typeface="Calibri" pitchFamily="34" charset="0"/>
              </a:rPr>
              <a:t>?</a:t>
            </a:r>
          </a:p>
        </p:txBody>
      </p:sp>
      <p:sp>
        <p:nvSpPr>
          <p:cNvPr id="17411" name="TextBox 7"/>
          <p:cNvSpPr txBox="1">
            <a:spLocks noChangeArrowheads="1"/>
          </p:cNvSpPr>
          <p:nvPr/>
        </p:nvSpPr>
        <p:spPr bwMode="auto">
          <a:xfrm>
            <a:off x="7926388" y="5003800"/>
            <a:ext cx="1217612" cy="400050"/>
          </a:xfrm>
          <a:prstGeom prst="rect">
            <a:avLst/>
          </a:prstGeom>
          <a:solidFill>
            <a:srgbClr val="FFFF00"/>
          </a:solidFill>
          <a:ln w="9525">
            <a:noFill/>
            <a:miter lim="800000"/>
            <a:headEnd/>
            <a:tailEnd/>
          </a:ln>
        </p:spPr>
        <p:txBody>
          <a:bodyPr wrap="none">
            <a:spAutoFit/>
          </a:bodyPr>
          <a:lstStyle/>
          <a:p>
            <a:r>
              <a:rPr lang="en-US" sz="2000">
                <a:latin typeface="Calibri" pitchFamily="34" charset="0"/>
              </a:rPr>
              <a:t>Education</a:t>
            </a:r>
            <a:endParaRPr lang="en-US">
              <a:latin typeface="Calibri" pitchFamily="34" charset="0"/>
            </a:endParaRPr>
          </a:p>
        </p:txBody>
      </p:sp>
      <p:sp>
        <p:nvSpPr>
          <p:cNvPr id="17412" name="TextBox 8"/>
          <p:cNvSpPr txBox="1">
            <a:spLocks noChangeArrowheads="1"/>
          </p:cNvSpPr>
          <p:nvPr/>
        </p:nvSpPr>
        <p:spPr bwMode="auto">
          <a:xfrm>
            <a:off x="8564563" y="4419600"/>
            <a:ext cx="579437" cy="400050"/>
          </a:xfrm>
          <a:prstGeom prst="rect">
            <a:avLst/>
          </a:prstGeom>
          <a:solidFill>
            <a:srgbClr val="FFFF00"/>
          </a:solidFill>
          <a:ln w="9525">
            <a:noFill/>
            <a:miter lim="800000"/>
            <a:headEnd/>
            <a:tailEnd/>
          </a:ln>
        </p:spPr>
        <p:txBody>
          <a:bodyPr wrap="none">
            <a:spAutoFit/>
          </a:bodyPr>
          <a:lstStyle/>
          <a:p>
            <a:r>
              <a:rPr lang="en-US" sz="2000">
                <a:latin typeface="Calibri" pitchFamily="34" charset="0"/>
              </a:rPr>
              <a:t>Age</a:t>
            </a:r>
            <a:endParaRPr lang="en-US">
              <a:latin typeface="Calibri" pitchFamily="34" charset="0"/>
            </a:endParaRPr>
          </a:p>
        </p:txBody>
      </p:sp>
      <p:sp>
        <p:nvSpPr>
          <p:cNvPr id="17413" name="TextBox 9"/>
          <p:cNvSpPr txBox="1">
            <a:spLocks noChangeArrowheads="1"/>
          </p:cNvSpPr>
          <p:nvPr/>
        </p:nvSpPr>
        <p:spPr bwMode="auto">
          <a:xfrm>
            <a:off x="7775575" y="5588000"/>
            <a:ext cx="1368425" cy="400050"/>
          </a:xfrm>
          <a:prstGeom prst="rect">
            <a:avLst/>
          </a:prstGeom>
          <a:solidFill>
            <a:srgbClr val="FFFF00"/>
          </a:solidFill>
          <a:ln w="9525">
            <a:noFill/>
            <a:miter lim="800000"/>
            <a:headEnd/>
            <a:tailEnd/>
          </a:ln>
        </p:spPr>
        <p:txBody>
          <a:bodyPr wrap="none">
            <a:spAutoFit/>
          </a:bodyPr>
          <a:lstStyle/>
          <a:p>
            <a:r>
              <a:rPr lang="en-US" sz="2000">
                <a:latin typeface="Calibri" pitchFamily="34" charset="0"/>
              </a:rPr>
              <a:t>Social Class</a:t>
            </a:r>
            <a:endParaRPr lang="en-US">
              <a:latin typeface="Calibri" pitchFamily="34" charset="0"/>
            </a:endParaRPr>
          </a:p>
        </p:txBody>
      </p:sp>
      <p:sp>
        <p:nvSpPr>
          <p:cNvPr id="17414" name="TextBox 10"/>
          <p:cNvSpPr txBox="1">
            <a:spLocks noChangeArrowheads="1"/>
          </p:cNvSpPr>
          <p:nvPr/>
        </p:nvSpPr>
        <p:spPr bwMode="auto">
          <a:xfrm>
            <a:off x="7632700" y="6172200"/>
            <a:ext cx="1508125" cy="396875"/>
          </a:xfrm>
          <a:prstGeom prst="rect">
            <a:avLst/>
          </a:prstGeom>
          <a:solidFill>
            <a:srgbClr val="FFFF00"/>
          </a:solidFill>
          <a:ln w="9525">
            <a:noFill/>
            <a:miter lim="800000"/>
            <a:headEnd/>
            <a:tailEnd/>
          </a:ln>
        </p:spPr>
        <p:txBody>
          <a:bodyPr wrap="none">
            <a:spAutoFit/>
          </a:bodyPr>
          <a:lstStyle/>
          <a:p>
            <a:r>
              <a:rPr lang="en-US" sz="2000">
                <a:latin typeface="Calibri" pitchFamily="34" charset="0"/>
              </a:rPr>
              <a:t>Organization</a:t>
            </a:r>
            <a:endParaRPr lang="en-US">
              <a:latin typeface="Calibri"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p:cNvSpPr>
          <p:nvPr>
            <p:ph type="title"/>
          </p:nvPr>
        </p:nvSpPr>
        <p:spPr/>
        <p:txBody>
          <a:bodyPr/>
          <a:lstStyle/>
          <a:p>
            <a:pPr eaLnBrk="1" hangingPunct="1"/>
            <a:r>
              <a:rPr lang="en-US" smtClean="0">
                <a:solidFill>
                  <a:schemeClr val="accent1"/>
                </a:solidFill>
              </a:rPr>
              <a:t>Western Individualism Roots</a:t>
            </a:r>
          </a:p>
        </p:txBody>
      </p:sp>
      <p:sp>
        <p:nvSpPr>
          <p:cNvPr id="23554" name="Rectangle 3"/>
          <p:cNvSpPr>
            <a:spLocks noGrp="1"/>
          </p:cNvSpPr>
          <p:nvPr>
            <p:ph type="body" idx="1"/>
          </p:nvPr>
        </p:nvSpPr>
        <p:spPr>
          <a:xfrm>
            <a:off x="457200" y="1600200"/>
            <a:ext cx="4014788" cy="4525963"/>
          </a:xfrm>
        </p:spPr>
        <p:txBody>
          <a:bodyPr/>
          <a:lstStyle/>
          <a:p>
            <a:pPr eaLnBrk="1" hangingPunct="1"/>
            <a:endParaRPr lang="en-US" smtClean="0"/>
          </a:p>
        </p:txBody>
      </p:sp>
      <p:pic>
        <p:nvPicPr>
          <p:cNvPr id="23555" name="Picture 5" descr="ancient-greece4"/>
          <p:cNvPicPr>
            <a:picLocks noChangeAspect="1" noChangeArrowheads="1"/>
          </p:cNvPicPr>
          <p:nvPr/>
        </p:nvPicPr>
        <p:blipFill>
          <a:blip r:embed="rId3"/>
          <a:srcRect/>
          <a:stretch>
            <a:fillRect/>
          </a:stretch>
        </p:blipFill>
        <p:spPr bwMode="auto">
          <a:xfrm>
            <a:off x="533400" y="1600200"/>
            <a:ext cx="3938588" cy="4495800"/>
          </a:xfrm>
          <a:prstGeom prst="rect">
            <a:avLst/>
          </a:prstGeom>
          <a:noFill/>
          <a:ln w="9525">
            <a:noFill/>
            <a:miter lim="800000"/>
            <a:headEnd/>
            <a:tailEnd/>
          </a:ln>
        </p:spPr>
      </p:pic>
      <p:sp>
        <p:nvSpPr>
          <p:cNvPr id="23556" name="Text Box 6"/>
          <p:cNvSpPr txBox="1">
            <a:spLocks noChangeArrowheads="1"/>
          </p:cNvSpPr>
          <p:nvPr/>
        </p:nvSpPr>
        <p:spPr bwMode="auto">
          <a:xfrm>
            <a:off x="5334000" y="2057400"/>
            <a:ext cx="3200400" cy="366713"/>
          </a:xfrm>
          <a:prstGeom prst="rect">
            <a:avLst/>
          </a:prstGeom>
          <a:noFill/>
          <a:ln w="9525">
            <a:noFill/>
            <a:miter lim="800000"/>
            <a:headEnd/>
            <a:tailEnd/>
          </a:ln>
        </p:spPr>
        <p:txBody>
          <a:bodyPr>
            <a:spAutoFit/>
          </a:bodyPr>
          <a:lstStyle/>
          <a:p>
            <a:pPr>
              <a:spcBef>
                <a:spcPct val="50000"/>
              </a:spcBef>
            </a:pPr>
            <a:endParaRPr lang="en-US"/>
          </a:p>
        </p:txBody>
      </p:sp>
      <p:sp>
        <p:nvSpPr>
          <p:cNvPr id="23557" name="TextBox 1"/>
          <p:cNvSpPr txBox="1">
            <a:spLocks noChangeArrowheads="1"/>
          </p:cNvSpPr>
          <p:nvPr/>
        </p:nvSpPr>
        <p:spPr bwMode="auto">
          <a:xfrm>
            <a:off x="5181600" y="1752600"/>
            <a:ext cx="3733800" cy="3970338"/>
          </a:xfrm>
          <a:prstGeom prst="rect">
            <a:avLst/>
          </a:prstGeom>
          <a:noFill/>
          <a:ln w="9525">
            <a:noFill/>
            <a:miter lim="800000"/>
            <a:headEnd/>
            <a:tailEnd/>
          </a:ln>
        </p:spPr>
        <p:txBody>
          <a:bodyPr>
            <a:spAutoFit/>
          </a:bodyPr>
          <a:lstStyle/>
          <a:p>
            <a:r>
              <a:rPr lang="en-US"/>
              <a:t>Greeks city states were isolated from each other and other cultures by mountains and the Sea.</a:t>
            </a:r>
          </a:p>
          <a:p>
            <a:endParaRPr lang="en-US"/>
          </a:p>
          <a:p>
            <a:r>
              <a:rPr lang="en-US"/>
              <a:t>Greeks insisted that each person take responsibility for his actions and life by learning to make correct choices.</a:t>
            </a:r>
          </a:p>
          <a:p>
            <a:endParaRPr lang="en-US"/>
          </a:p>
          <a:p>
            <a:r>
              <a:rPr lang="en-US"/>
              <a:t>Greeks were encouraged to think, act and create with the qualities of a free man--abhor stupid, cowardly, and selfish ways.</a:t>
            </a:r>
          </a:p>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roman empire.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0" y="5410200"/>
            <a:ext cx="9144000" cy="523875"/>
          </a:xfrm>
          <a:prstGeom prst="rect">
            <a:avLst/>
          </a:prstGeom>
          <a:solidFill>
            <a:schemeClr val="accent5">
              <a:lumMod val="75000"/>
            </a:schemeClr>
          </a:solidFill>
        </p:spPr>
        <p:txBody>
          <a:bodyPr>
            <a:spAutoFit/>
          </a:bodyPr>
          <a:lstStyle/>
          <a:p>
            <a:pPr algn="ctr" fontAlgn="auto">
              <a:spcBef>
                <a:spcPts val="0"/>
              </a:spcBef>
              <a:spcAft>
                <a:spcPts val="0"/>
              </a:spcAft>
              <a:defRPr/>
            </a:pPr>
            <a:r>
              <a:rPr lang="en-US" sz="2800" dirty="0">
                <a:solidFill>
                  <a:schemeClr val="bg1"/>
                </a:solidFill>
                <a:latin typeface="+mn-lt"/>
                <a:cs typeface="+mn-cs"/>
              </a:rPr>
              <a:t>Spread by </a:t>
            </a:r>
            <a:r>
              <a:rPr lang="en-US" sz="2800" b="1" dirty="0">
                <a:solidFill>
                  <a:schemeClr val="bg1"/>
                </a:solidFill>
                <a:latin typeface="+mn-lt"/>
                <a:cs typeface="+mn-cs"/>
              </a:rPr>
              <a:t>Roman Empire </a:t>
            </a:r>
            <a:r>
              <a:rPr lang="en-US" sz="2800" dirty="0">
                <a:solidFill>
                  <a:schemeClr val="bg1"/>
                </a:solidFill>
                <a:latin typeface="+mn-lt"/>
                <a:cs typeface="+mn-cs"/>
              </a:rPr>
              <a:t>(1st Century BC)</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christianity.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0" y="5410200"/>
            <a:ext cx="9144000" cy="523875"/>
          </a:xfrm>
          <a:prstGeom prst="rect">
            <a:avLst/>
          </a:prstGeom>
          <a:solidFill>
            <a:schemeClr val="accent4">
              <a:lumMod val="75000"/>
            </a:schemeClr>
          </a:solidFill>
        </p:spPr>
        <p:txBody>
          <a:bodyPr>
            <a:spAutoFit/>
          </a:bodyPr>
          <a:lstStyle/>
          <a:p>
            <a:pPr algn="ctr" fontAlgn="auto">
              <a:spcBef>
                <a:spcPts val="0"/>
              </a:spcBef>
              <a:spcAft>
                <a:spcPts val="0"/>
              </a:spcAft>
              <a:defRPr/>
            </a:pPr>
            <a:r>
              <a:rPr lang="en-US" sz="2800" dirty="0">
                <a:solidFill>
                  <a:schemeClr val="bg1"/>
                </a:solidFill>
                <a:latin typeface="+mn-lt"/>
                <a:cs typeface="+mn-cs"/>
              </a:rPr>
              <a:t>Influenced by </a:t>
            </a:r>
            <a:r>
              <a:rPr lang="en-US" sz="2800" b="1" dirty="0">
                <a:solidFill>
                  <a:schemeClr val="bg1"/>
                </a:solidFill>
                <a:latin typeface="+mn-lt"/>
                <a:cs typeface="+mn-cs"/>
              </a:rPr>
              <a:t>Christianity</a:t>
            </a:r>
            <a:r>
              <a:rPr lang="en-US" sz="2800" dirty="0">
                <a:solidFill>
                  <a:schemeClr val="bg1"/>
                </a:solidFill>
                <a:latin typeface="+mn-lt"/>
                <a:cs typeface="+mn-cs"/>
              </a:rPr>
              <a:t> (4/5th Century)</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8" name="Picture 2" descr="D:\Users\david.gilbert\Desktop\culture presentation\darkages.gif"/>
          <p:cNvPicPr>
            <a:picLocks noChangeAspect="1" noChangeArrowheads="1"/>
          </p:cNvPicPr>
          <p:nvPr/>
        </p:nvPicPr>
        <p:blipFill>
          <a:blip r:embed="rId3"/>
          <a:srcRect/>
          <a:stretch>
            <a:fillRect/>
          </a:stretch>
        </p:blipFill>
        <p:spPr bwMode="auto">
          <a:xfrm>
            <a:off x="2057400" y="609600"/>
            <a:ext cx="5029200" cy="4475163"/>
          </a:xfrm>
          <a:prstGeom prst="rect">
            <a:avLst/>
          </a:prstGeom>
          <a:noFill/>
          <a:ln w="9525">
            <a:noFill/>
            <a:miter lim="800000"/>
            <a:headEnd/>
            <a:tailEnd/>
          </a:ln>
        </p:spPr>
      </p:pic>
      <p:sp>
        <p:nvSpPr>
          <p:cNvPr id="2" name="TextBox 1"/>
          <p:cNvSpPr txBox="1"/>
          <p:nvPr/>
        </p:nvSpPr>
        <p:spPr>
          <a:xfrm>
            <a:off x="0" y="5410200"/>
            <a:ext cx="9144000" cy="523875"/>
          </a:xfrm>
          <a:prstGeom prst="rect">
            <a:avLst/>
          </a:prstGeom>
          <a:solidFill>
            <a:schemeClr val="tx1">
              <a:lumMod val="85000"/>
              <a:lumOff val="15000"/>
            </a:schemeClr>
          </a:solidFill>
        </p:spPr>
        <p:txBody>
          <a:bodyPr>
            <a:spAutoFit/>
          </a:bodyPr>
          <a:lstStyle/>
          <a:p>
            <a:pPr algn="ctr" fontAlgn="auto">
              <a:spcBef>
                <a:spcPts val="0"/>
              </a:spcBef>
              <a:spcAft>
                <a:spcPts val="0"/>
              </a:spcAft>
              <a:defRPr/>
            </a:pPr>
            <a:r>
              <a:rPr lang="en-US" sz="2800" dirty="0">
                <a:solidFill>
                  <a:schemeClr val="bg1"/>
                </a:solidFill>
                <a:latin typeface="+mn-lt"/>
                <a:cs typeface="+mn-cs"/>
              </a:rPr>
              <a:t>Stagnated during </a:t>
            </a:r>
            <a:r>
              <a:rPr lang="en-US" sz="2800" b="1" dirty="0">
                <a:solidFill>
                  <a:schemeClr val="bg1"/>
                </a:solidFill>
                <a:latin typeface="+mn-lt"/>
                <a:cs typeface="+mn-cs"/>
              </a:rPr>
              <a:t>Dark Ages</a:t>
            </a:r>
            <a:r>
              <a:rPr lang="en-US" sz="2800" dirty="0">
                <a:solidFill>
                  <a:schemeClr val="bg1"/>
                </a:solidFill>
                <a:latin typeface="+mn-lt"/>
                <a:cs typeface="+mn-cs"/>
              </a:rPr>
              <a:t> (5/6th Century)</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3" descr="Da_Vinci_Vitruve_Luc_Viatour.jpg"/>
          <p:cNvPicPr>
            <a:picLocks noChangeAspect="1"/>
          </p:cNvPicPr>
          <p:nvPr/>
        </p:nvPicPr>
        <p:blipFill>
          <a:blip r:embed="rId3"/>
          <a:srcRect l="3169" t="20750" r="3169" b="26497"/>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0" y="5410200"/>
            <a:ext cx="9144000" cy="523875"/>
          </a:xfrm>
          <a:prstGeom prst="rect">
            <a:avLst/>
          </a:prstGeom>
          <a:solidFill>
            <a:schemeClr val="accent3">
              <a:lumMod val="50000"/>
            </a:schemeClr>
          </a:solidFill>
        </p:spPr>
        <p:txBody>
          <a:bodyPr>
            <a:spAutoFit/>
          </a:bodyPr>
          <a:lstStyle/>
          <a:p>
            <a:pPr algn="ctr" fontAlgn="auto">
              <a:spcBef>
                <a:spcPts val="0"/>
              </a:spcBef>
              <a:spcAft>
                <a:spcPts val="0"/>
              </a:spcAft>
              <a:defRPr/>
            </a:pPr>
            <a:r>
              <a:rPr lang="en-US" sz="2800" dirty="0">
                <a:solidFill>
                  <a:schemeClr val="bg1"/>
                </a:solidFill>
                <a:latin typeface="+mn-lt"/>
                <a:cs typeface="+mn-cs"/>
              </a:rPr>
              <a:t>Rebirth: </a:t>
            </a:r>
            <a:r>
              <a:rPr lang="en-US" sz="2800" b="1" dirty="0">
                <a:solidFill>
                  <a:schemeClr val="bg1"/>
                </a:solidFill>
                <a:latin typeface="+mn-lt"/>
                <a:cs typeface="+mn-cs"/>
              </a:rPr>
              <a:t>Renaissance</a:t>
            </a:r>
            <a:r>
              <a:rPr lang="en-US" sz="2800" dirty="0">
                <a:solidFill>
                  <a:schemeClr val="bg1"/>
                </a:solidFill>
                <a:latin typeface="+mn-lt"/>
                <a:cs typeface="+mn-cs"/>
              </a:rPr>
              <a:t> (14 – 17</a:t>
            </a:r>
            <a:r>
              <a:rPr lang="en-US" sz="2800" baseline="30000" dirty="0">
                <a:solidFill>
                  <a:schemeClr val="bg1"/>
                </a:solidFill>
                <a:latin typeface="+mn-lt"/>
                <a:cs typeface="+mn-cs"/>
              </a:rPr>
              <a:t>th</a:t>
            </a:r>
            <a:r>
              <a:rPr lang="en-US" sz="2800" dirty="0">
                <a:solidFill>
                  <a:schemeClr val="bg1"/>
                </a:solidFill>
                <a:latin typeface="+mn-lt"/>
                <a:cs typeface="+mn-cs"/>
              </a:rPr>
              <a:t> Century)</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descr="scientific revolution.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 name="TextBox 1"/>
          <p:cNvSpPr txBox="1"/>
          <p:nvPr/>
        </p:nvSpPr>
        <p:spPr>
          <a:xfrm>
            <a:off x="0" y="5410200"/>
            <a:ext cx="9144000" cy="523875"/>
          </a:xfrm>
          <a:prstGeom prst="rect">
            <a:avLst/>
          </a:prstGeom>
          <a:solidFill>
            <a:schemeClr val="accent6">
              <a:lumMod val="75000"/>
            </a:schemeClr>
          </a:solidFill>
        </p:spPr>
        <p:txBody>
          <a:bodyPr>
            <a:spAutoFit/>
          </a:bodyPr>
          <a:lstStyle/>
          <a:p>
            <a:pPr algn="ctr" fontAlgn="auto">
              <a:spcBef>
                <a:spcPts val="0"/>
              </a:spcBef>
              <a:spcAft>
                <a:spcPts val="0"/>
              </a:spcAft>
              <a:defRPr/>
            </a:pPr>
            <a:r>
              <a:rPr lang="en-US" sz="2800" dirty="0">
                <a:solidFill>
                  <a:schemeClr val="bg1"/>
                </a:solidFill>
                <a:latin typeface="+mn-lt"/>
                <a:cs typeface="+mn-cs"/>
              </a:rPr>
              <a:t>New ideas: </a:t>
            </a:r>
            <a:r>
              <a:rPr lang="en-US" sz="2800" b="1" dirty="0">
                <a:solidFill>
                  <a:schemeClr val="bg1"/>
                </a:solidFill>
                <a:latin typeface="+mn-lt"/>
                <a:cs typeface="+mn-cs"/>
              </a:rPr>
              <a:t>Scientific Revolution</a:t>
            </a:r>
            <a:r>
              <a:rPr lang="en-US" sz="2800" dirty="0">
                <a:solidFill>
                  <a:schemeClr val="bg1"/>
                </a:solidFill>
                <a:latin typeface="+mn-lt"/>
                <a:cs typeface="+mn-cs"/>
              </a:rPr>
              <a:t> (17</a:t>
            </a:r>
            <a:r>
              <a:rPr lang="en-US" sz="2800" baseline="30000" dirty="0">
                <a:solidFill>
                  <a:schemeClr val="bg1"/>
                </a:solidFill>
                <a:latin typeface="+mn-lt"/>
                <a:cs typeface="+mn-cs"/>
              </a:rPr>
              <a:t>th</a:t>
            </a:r>
            <a:r>
              <a:rPr lang="en-US" sz="2800" dirty="0">
                <a:solidFill>
                  <a:schemeClr val="bg1"/>
                </a:solidFill>
                <a:latin typeface="+mn-lt"/>
                <a:cs typeface="+mn-cs"/>
              </a:rPr>
              <a:t> Century)</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8661</TotalTime>
  <Words>2107</Words>
  <Application>Microsoft Office PowerPoint</Application>
  <PresentationFormat>On-screen Show (4:3)</PresentationFormat>
  <Paragraphs>301</Paragraphs>
  <Slides>38</Slides>
  <Notes>37</Notes>
  <HiddenSlides>0</HiddenSlides>
  <MMClips>0</MMClips>
  <ScaleCrop>false</ScaleCrop>
  <HeadingPairs>
    <vt:vector size="6" baseType="variant">
      <vt:variant>
        <vt:lpstr>Fonts Used</vt:lpstr>
      </vt:variant>
      <vt:variant>
        <vt:i4>3</vt:i4>
      </vt:variant>
      <vt:variant>
        <vt:lpstr>Design Template</vt:lpstr>
      </vt:variant>
      <vt:variant>
        <vt:i4>1</vt:i4>
      </vt:variant>
      <vt:variant>
        <vt:lpstr>Slide Titles</vt:lpstr>
      </vt:variant>
      <vt:variant>
        <vt:i4>38</vt:i4>
      </vt:variant>
    </vt:vector>
  </HeadingPairs>
  <TitlesOfParts>
    <vt:vector size="42" baseType="lpstr">
      <vt:lpstr>Arial</vt:lpstr>
      <vt:lpstr>Calibri</vt:lpstr>
      <vt:lpstr>SimSun</vt:lpstr>
      <vt:lpstr>Office Theme</vt:lpstr>
      <vt:lpstr>Understanding  Western Culture</vt:lpstr>
      <vt:lpstr>Slide 2</vt:lpstr>
      <vt:lpstr>Slide 3</vt:lpstr>
      <vt:lpstr>Western Individualism Roots</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In Class Assignment</vt:lpstr>
      <vt:lpstr>Slide 37</vt:lpstr>
      <vt:lpstr>Slide 38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Western Cultural Differences</dc:title>
  <dc:creator>David Gilbert(大卫)</dc:creator>
  <cp:lastModifiedBy>Dave</cp:lastModifiedBy>
  <cp:revision>363</cp:revision>
  <dcterms:created xsi:type="dcterms:W3CDTF">2009-08-31T07:30:10Z</dcterms:created>
  <dcterms:modified xsi:type="dcterms:W3CDTF">2013-02-15T11:33:42Z</dcterms:modified>
</cp:coreProperties>
</file>